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310" r:id="rId2"/>
    <p:sldId id="257" r:id="rId3"/>
    <p:sldId id="258" r:id="rId4"/>
    <p:sldId id="259" r:id="rId5"/>
    <p:sldId id="300" r:id="rId6"/>
    <p:sldId id="301" r:id="rId7"/>
    <p:sldId id="302" r:id="rId8"/>
    <p:sldId id="303" r:id="rId9"/>
    <p:sldId id="304" r:id="rId10"/>
    <p:sldId id="305" r:id="rId11"/>
    <p:sldId id="308" r:id="rId12"/>
    <p:sldId id="309" r:id="rId13"/>
    <p:sldId id="263" r:id="rId14"/>
    <p:sldId id="264" r:id="rId15"/>
    <p:sldId id="307" r:id="rId16"/>
    <p:sldId id="299" r:id="rId17"/>
    <p:sldId id="279" r:id="rId18"/>
    <p:sldId id="274" r:id="rId19"/>
    <p:sldId id="291" r:id="rId20"/>
    <p:sldId id="292" r:id="rId21"/>
    <p:sldId id="294" r:id="rId22"/>
    <p:sldId id="296" r:id="rId23"/>
    <p:sldId id="297" r:id="rId24"/>
    <p:sldId id="283"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8"/>
    <p:restoredTop sz="92456"/>
  </p:normalViewPr>
  <p:slideViewPr>
    <p:cSldViewPr snapToGrid="0" snapToObjects="1">
      <p:cViewPr varScale="1">
        <p:scale>
          <a:sx n="90" d="100"/>
          <a:sy n="90" d="100"/>
        </p:scale>
        <p:origin x="11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98AC1-A0B7-D649-91BA-18F80AB065EE}" type="datetimeFigureOut">
              <a:rPr lang="en-US" smtClean="0"/>
              <a:t>9/6/19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B698C6-2DF9-4442-AC61-4B47C314E0B2}" type="slidenum">
              <a:rPr lang="en-US" smtClean="0"/>
              <a:t>‹#›</a:t>
            </a:fld>
            <a:endParaRPr lang="en-US"/>
          </a:p>
        </p:txBody>
      </p:sp>
    </p:spTree>
    <p:extLst>
      <p:ext uri="{BB962C8B-B14F-4D97-AF65-F5344CB8AC3E}">
        <p14:creationId xmlns:p14="http://schemas.microsoft.com/office/powerpoint/2010/main" val="293647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9/6/19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9/6/19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9/6/19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9/6/19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9/6/19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9/6/19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9/6/19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9/6/19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9/6/19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9/6/19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9/6/19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9/6/19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9/6/19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9/6/19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9/6/19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9/6/19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9/6/19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9/6/19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320" y="4464028"/>
            <a:ext cx="11109960" cy="1641490"/>
          </a:xfrm>
        </p:spPr>
        <p:txBody>
          <a:bodyPr/>
          <a:lstStyle/>
          <a:p>
            <a:r>
              <a:rPr lang="en-US" dirty="0"/>
              <a:t>Principles </a:t>
            </a:r>
            <a:r>
              <a:rPr lang="en-US"/>
              <a:t>in Leadership</a:t>
            </a:r>
            <a:endParaRPr lang="en-US" dirty="0"/>
          </a:p>
        </p:txBody>
      </p:sp>
      <p:sp>
        <p:nvSpPr>
          <p:cNvPr id="3" name="Subtitle 2"/>
          <p:cNvSpPr>
            <a:spLocks noGrp="1"/>
          </p:cNvSpPr>
          <p:nvPr>
            <p:ph type="subTitle" idx="1"/>
          </p:nvPr>
        </p:nvSpPr>
        <p:spPr/>
        <p:txBody>
          <a:bodyPr>
            <a:normAutofit/>
          </a:bodyPr>
          <a:lstStyle/>
          <a:p>
            <a:r>
              <a:rPr lang="en-US" sz="4800" dirty="0"/>
              <a:t>Mr. Rolfe</a:t>
            </a:r>
          </a:p>
        </p:txBody>
      </p:sp>
      <p:sp>
        <p:nvSpPr>
          <p:cNvPr id="4" name="TextBox 3"/>
          <p:cNvSpPr txBox="1"/>
          <p:nvPr/>
        </p:nvSpPr>
        <p:spPr>
          <a:xfrm>
            <a:off x="1558974" y="704538"/>
            <a:ext cx="9114020" cy="2308324"/>
          </a:xfrm>
          <a:prstGeom prst="rect">
            <a:avLst/>
          </a:prstGeom>
          <a:noFill/>
        </p:spPr>
        <p:txBody>
          <a:bodyPr wrap="square" rtlCol="0">
            <a:spAutoFit/>
          </a:bodyPr>
          <a:lstStyle/>
          <a:p>
            <a:r>
              <a:rPr lang="en-US" sz="4800" dirty="0">
                <a:solidFill>
                  <a:srgbClr val="FFC000"/>
                </a:solidFill>
              </a:rPr>
              <a:t>“Leadership and learning are indispensable to each other.”</a:t>
            </a:r>
          </a:p>
          <a:p>
            <a:r>
              <a:rPr lang="en-US" sz="4800" dirty="0">
                <a:solidFill>
                  <a:srgbClr val="FFC000"/>
                </a:solidFill>
              </a:rPr>
              <a:t>												</a:t>
            </a:r>
            <a:r>
              <a:rPr lang="en-US" sz="3600" dirty="0">
                <a:solidFill>
                  <a:srgbClr val="FFC000"/>
                </a:solidFill>
              </a:rPr>
              <a:t>- John F. Kennedy</a:t>
            </a:r>
            <a:endParaRPr lang="en-US" sz="4800" dirty="0">
              <a:solidFill>
                <a:srgbClr val="FFC000"/>
              </a:solidFill>
            </a:endParaRPr>
          </a:p>
        </p:txBody>
      </p:sp>
    </p:spTree>
    <p:extLst>
      <p:ext uri="{BB962C8B-B14F-4D97-AF65-F5344CB8AC3E}">
        <p14:creationId xmlns:p14="http://schemas.microsoft.com/office/powerpoint/2010/main" val="1717511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Friday 1:20 pm </a:t>
            </a:r>
            <a:br>
              <a:rPr lang="en-US" dirty="0"/>
            </a:br>
            <a:r>
              <a:rPr lang="en-US" dirty="0"/>
              <a:t>Principles in Leadership</a:t>
            </a:r>
          </a:p>
        </p:txBody>
      </p:sp>
      <p:sp>
        <p:nvSpPr>
          <p:cNvPr id="3" name="Content Placeholder 2"/>
          <p:cNvSpPr>
            <a:spLocks noGrp="1"/>
          </p:cNvSpPr>
          <p:nvPr>
            <p:ph idx="1"/>
          </p:nvPr>
        </p:nvSpPr>
        <p:spPr>
          <a:xfrm>
            <a:off x="1120000" y="1825625"/>
            <a:ext cx="7733055" cy="2483139"/>
          </a:xfrm>
        </p:spPr>
        <p:txBody>
          <a:bodyPr>
            <a:normAutofit/>
          </a:bodyPr>
          <a:lstStyle/>
          <a:p>
            <a:pPr marL="0" indent="0">
              <a:buNone/>
            </a:pPr>
            <a:r>
              <a:rPr lang="en-US" sz="6600" dirty="0"/>
              <a:t>Class </a:t>
            </a:r>
          </a:p>
          <a:p>
            <a:pPr marL="0" indent="0">
              <a:buNone/>
            </a:pPr>
            <a:r>
              <a:rPr lang="en-US" sz="6600" i="1" dirty="0">
                <a:solidFill>
                  <a:srgbClr val="FFC000"/>
                </a:solidFill>
              </a:rPr>
              <a:t>Raccoon!</a:t>
            </a:r>
          </a:p>
        </p:txBody>
      </p:sp>
      <p:pic>
        <p:nvPicPr>
          <p:cNvPr id="6" name="Picture 5"/>
          <p:cNvPicPr>
            <a:picLocks noChangeAspect="1"/>
          </p:cNvPicPr>
          <p:nvPr/>
        </p:nvPicPr>
        <p:blipFill>
          <a:blip r:embed="rId2"/>
          <a:stretch>
            <a:fillRect/>
          </a:stretch>
        </p:blipFill>
        <p:spPr>
          <a:xfrm>
            <a:off x="4468488" y="1835583"/>
            <a:ext cx="7444868" cy="4832634"/>
          </a:xfrm>
          <a:prstGeom prst="rect">
            <a:avLst/>
          </a:prstGeom>
          <a:effectLst>
            <a:softEdge rad="63500"/>
          </a:effectLst>
        </p:spPr>
      </p:pic>
    </p:spTree>
    <p:extLst>
      <p:ext uri="{BB962C8B-B14F-4D97-AF65-F5344CB8AC3E}">
        <p14:creationId xmlns:p14="http://schemas.microsoft.com/office/powerpoint/2010/main" val="594644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a:t>
            </a:r>
          </a:p>
        </p:txBody>
      </p:sp>
      <p:sp>
        <p:nvSpPr>
          <p:cNvPr id="3" name="Content Placeholder 2"/>
          <p:cNvSpPr>
            <a:spLocks noGrp="1"/>
          </p:cNvSpPr>
          <p:nvPr>
            <p:ph idx="1"/>
          </p:nvPr>
        </p:nvSpPr>
        <p:spPr>
          <a:xfrm>
            <a:off x="1120000" y="1505585"/>
            <a:ext cx="10233800" cy="4351338"/>
          </a:xfrm>
        </p:spPr>
        <p:txBody>
          <a:bodyPr>
            <a:normAutofit/>
          </a:bodyPr>
          <a:lstStyle/>
          <a:p>
            <a:pPr marL="0" indent="0">
              <a:buNone/>
            </a:pPr>
            <a:r>
              <a:rPr lang="en-US" sz="3600" dirty="0"/>
              <a:t>Every class I am teaching has been given a name that is to be used when corresponding with the teacher.  Your class name is….</a:t>
            </a:r>
          </a:p>
        </p:txBody>
      </p:sp>
      <p:pic>
        <p:nvPicPr>
          <p:cNvPr id="4" name="Picture 3"/>
          <p:cNvPicPr>
            <a:picLocks noChangeAspect="1"/>
          </p:cNvPicPr>
          <p:nvPr/>
        </p:nvPicPr>
        <p:blipFill>
          <a:blip r:embed="rId2"/>
          <a:stretch>
            <a:fillRect/>
          </a:stretch>
        </p:blipFill>
        <p:spPr>
          <a:xfrm>
            <a:off x="3285309" y="3185160"/>
            <a:ext cx="5786120" cy="3554204"/>
          </a:xfrm>
          <a:prstGeom prst="rect">
            <a:avLst/>
          </a:prstGeom>
          <a:effectLst>
            <a:softEdge rad="279400"/>
          </a:effectLst>
        </p:spPr>
      </p:pic>
      <p:sp>
        <p:nvSpPr>
          <p:cNvPr id="5" name="TextBox 4"/>
          <p:cNvSpPr txBox="1"/>
          <p:nvPr/>
        </p:nvSpPr>
        <p:spPr>
          <a:xfrm>
            <a:off x="6018027" y="2384203"/>
            <a:ext cx="2797561" cy="1107996"/>
          </a:xfrm>
          <a:prstGeom prst="rect">
            <a:avLst/>
          </a:prstGeom>
          <a:noFill/>
        </p:spPr>
        <p:txBody>
          <a:bodyPr wrap="none" rtlCol="0">
            <a:spAutoFit/>
          </a:bodyPr>
          <a:lstStyle/>
          <a:p>
            <a:r>
              <a:rPr lang="en-US" sz="6600" i="1" dirty="0">
                <a:solidFill>
                  <a:srgbClr val="FFC000"/>
                </a:solidFill>
              </a:rPr>
              <a:t>Squirrel</a:t>
            </a:r>
          </a:p>
        </p:txBody>
      </p:sp>
    </p:spTree>
    <p:extLst>
      <p:ext uri="{BB962C8B-B14F-4D97-AF65-F5344CB8AC3E}">
        <p14:creationId xmlns:p14="http://schemas.microsoft.com/office/powerpoint/2010/main" val="248954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Friday 3:10 pm </a:t>
            </a:r>
            <a:br>
              <a:rPr lang="en-US" dirty="0"/>
            </a:br>
            <a:r>
              <a:rPr lang="en-US" dirty="0"/>
              <a:t>Principles in Leadership</a:t>
            </a:r>
          </a:p>
        </p:txBody>
      </p:sp>
      <p:sp>
        <p:nvSpPr>
          <p:cNvPr id="3" name="Content Placeholder 2"/>
          <p:cNvSpPr>
            <a:spLocks noGrp="1"/>
          </p:cNvSpPr>
          <p:nvPr>
            <p:ph idx="1"/>
          </p:nvPr>
        </p:nvSpPr>
        <p:spPr>
          <a:xfrm>
            <a:off x="1120000" y="1825625"/>
            <a:ext cx="7733055" cy="2483139"/>
          </a:xfrm>
        </p:spPr>
        <p:txBody>
          <a:bodyPr>
            <a:normAutofit/>
          </a:bodyPr>
          <a:lstStyle/>
          <a:p>
            <a:pPr marL="0" indent="0">
              <a:buNone/>
            </a:pPr>
            <a:r>
              <a:rPr lang="en-US" sz="6600" dirty="0"/>
              <a:t>Class </a:t>
            </a:r>
          </a:p>
          <a:p>
            <a:pPr marL="0" indent="0">
              <a:buNone/>
            </a:pPr>
            <a:r>
              <a:rPr lang="en-US" sz="6600" i="1" dirty="0">
                <a:solidFill>
                  <a:srgbClr val="FFC000"/>
                </a:solidFill>
              </a:rPr>
              <a:t>Squirrel!</a:t>
            </a:r>
          </a:p>
        </p:txBody>
      </p:sp>
      <p:pic>
        <p:nvPicPr>
          <p:cNvPr id="4" name="Picture 3"/>
          <p:cNvPicPr>
            <a:picLocks noChangeAspect="1"/>
          </p:cNvPicPr>
          <p:nvPr/>
        </p:nvPicPr>
        <p:blipFill rotWithShape="1">
          <a:blip r:embed="rId2"/>
          <a:srcRect l="21863"/>
          <a:stretch/>
        </p:blipFill>
        <p:spPr>
          <a:xfrm>
            <a:off x="4675239" y="1876025"/>
            <a:ext cx="6678561" cy="4498517"/>
          </a:xfrm>
          <a:prstGeom prst="rect">
            <a:avLst/>
          </a:prstGeom>
          <a:effectLst>
            <a:softEdge rad="114300"/>
          </a:effectLst>
        </p:spPr>
      </p:pic>
    </p:spTree>
    <p:extLst>
      <p:ext uri="{BB962C8B-B14F-4D97-AF65-F5344CB8AC3E}">
        <p14:creationId xmlns:p14="http://schemas.microsoft.com/office/powerpoint/2010/main" val="2815538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You Are:</a:t>
            </a:r>
          </a:p>
        </p:txBody>
      </p:sp>
      <p:sp>
        <p:nvSpPr>
          <p:cNvPr id="3" name="Content Placeholder 2"/>
          <p:cNvSpPr>
            <a:spLocks noGrp="1"/>
          </p:cNvSpPr>
          <p:nvPr>
            <p:ph idx="1"/>
          </p:nvPr>
        </p:nvSpPr>
        <p:spPr/>
        <p:txBody>
          <a:bodyPr/>
          <a:lstStyle/>
          <a:p>
            <a:pPr marL="0" indent="0">
              <a:lnSpc>
                <a:spcPct val="100000"/>
              </a:lnSpc>
              <a:spcBef>
                <a:spcPts val="0"/>
              </a:spcBef>
              <a:buNone/>
            </a:pPr>
            <a:r>
              <a:rPr lang="en-US" sz="4400" dirty="0">
                <a:solidFill>
                  <a:srgbClr val="FFC000"/>
                </a:solidFill>
              </a:rPr>
              <a:t>From now on in this class, use your English name followed by your class name, and your student number on all assignments and correspondence.  </a:t>
            </a:r>
            <a:r>
              <a:rPr lang="en-US" sz="4400" u="sng" dirty="0">
                <a:solidFill>
                  <a:srgbClr val="FFC000"/>
                </a:solidFill>
              </a:rPr>
              <a:t>This includes when requesting that I add you on </a:t>
            </a:r>
            <a:r>
              <a:rPr lang="en-US" sz="4400" u="sng" dirty="0" err="1">
                <a:solidFill>
                  <a:srgbClr val="FFC000"/>
                </a:solidFill>
              </a:rPr>
              <a:t>Wechat</a:t>
            </a:r>
            <a:r>
              <a:rPr lang="en-US" sz="4400" u="sng" dirty="0">
                <a:solidFill>
                  <a:srgbClr val="FFC000"/>
                </a:solidFill>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3702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Photos:</a:t>
            </a:r>
          </a:p>
        </p:txBody>
      </p:sp>
      <p:sp>
        <p:nvSpPr>
          <p:cNvPr id="3" name="Content Placeholder 2"/>
          <p:cNvSpPr>
            <a:spLocks noGrp="1"/>
          </p:cNvSpPr>
          <p:nvPr>
            <p:ph idx="1"/>
          </p:nvPr>
        </p:nvSpPr>
        <p:spPr>
          <a:xfrm>
            <a:off x="1120000" y="1549179"/>
            <a:ext cx="10233800" cy="5146589"/>
          </a:xfrm>
        </p:spPr>
        <p:txBody>
          <a:bodyPr>
            <a:normAutofit/>
          </a:bodyPr>
          <a:lstStyle/>
          <a:p>
            <a:pPr marL="0" indent="0">
              <a:buNone/>
            </a:pPr>
            <a:r>
              <a:rPr lang="en-US" sz="3200" dirty="0"/>
              <a:t> When it is your turn, with your partner, come down to the 	front with your name card and get your photo taken.</a:t>
            </a:r>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p:txBody>
      </p:sp>
      <p:pic>
        <p:nvPicPr>
          <p:cNvPr id="4" name="Picture 3"/>
          <p:cNvPicPr>
            <a:picLocks noChangeAspect="1"/>
          </p:cNvPicPr>
          <p:nvPr/>
        </p:nvPicPr>
        <p:blipFill>
          <a:blip r:embed="rId2"/>
          <a:stretch>
            <a:fillRect/>
          </a:stretch>
        </p:blipFill>
        <p:spPr>
          <a:xfrm>
            <a:off x="3672352" y="2674604"/>
            <a:ext cx="5004688" cy="3319776"/>
          </a:xfrm>
          <a:prstGeom prst="rect">
            <a:avLst/>
          </a:prstGeom>
          <a:effectLst>
            <a:softEdge rad="63500"/>
          </a:effectLst>
        </p:spPr>
      </p:pic>
    </p:spTree>
    <p:extLst>
      <p:ext uri="{BB962C8B-B14F-4D97-AF65-F5344CB8AC3E}">
        <p14:creationId xmlns:p14="http://schemas.microsoft.com/office/powerpoint/2010/main" val="83473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par>
                                <p:cTn id="12" presetID="53" presetClass="entr" presetSubtype="16"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FAQs (frequently asked questions):</a:t>
            </a:r>
          </a:p>
        </p:txBody>
      </p:sp>
      <p:sp>
        <p:nvSpPr>
          <p:cNvPr id="3" name="Content Placeholder 2"/>
          <p:cNvSpPr>
            <a:spLocks noGrp="1"/>
          </p:cNvSpPr>
          <p:nvPr>
            <p:ph idx="1"/>
          </p:nvPr>
        </p:nvSpPr>
        <p:spPr>
          <a:xfrm>
            <a:off x="1120000" y="1825625"/>
            <a:ext cx="10233800" cy="4863042"/>
          </a:xfrm>
        </p:spPr>
        <p:txBody>
          <a:bodyPr>
            <a:normAutofit/>
          </a:bodyPr>
          <a:lstStyle/>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rPr>
              <a:t>How can I improve my spoken English?                                     		</a:t>
            </a:r>
            <a:r>
              <a:rPr lang="en-US" dirty="0">
                <a:solidFill>
                  <a:srgbClr val="FFC000"/>
                </a:solidFill>
              </a:rPr>
              <a:t>PRACTICE!</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rPr>
              <a:t>How can I get a good grade in this class?      			</a:t>
            </a:r>
            <a:r>
              <a:rPr lang="en-US" dirty="0">
                <a:solidFill>
                  <a:srgbClr val="FFC000"/>
                </a:solidFill>
              </a:rPr>
              <a:t>PRACTICE and PARTICIPATE!</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rPr>
              <a:t>Why did you choose to come to China to teach?</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a:solidFill>
                <a:schemeClr val="tx1"/>
              </a:solidFill>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rPr>
              <a:t>What is your </a:t>
            </a:r>
            <a:r>
              <a:rPr lang="en-US" dirty="0" err="1">
                <a:solidFill>
                  <a:schemeClr val="tx1"/>
                </a:solidFill>
              </a:rPr>
              <a:t>favourite</a:t>
            </a:r>
            <a:r>
              <a:rPr lang="en-US" dirty="0">
                <a:solidFill>
                  <a:schemeClr val="tx1"/>
                </a:solidFill>
              </a:rPr>
              <a:t> Chinese food?</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endParaRPr lang="en-US" dirty="0">
              <a:solidFill>
                <a:schemeClr val="tx1"/>
              </a:solidFill>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rPr>
              <a:t>Is it true that westerners only eat hamburgers and pizza?</a:t>
            </a:r>
          </a:p>
        </p:txBody>
      </p:sp>
    </p:spTree>
    <p:extLst>
      <p:ext uri="{BB962C8B-B14F-4D97-AF65-F5344CB8AC3E}">
        <p14:creationId xmlns:p14="http://schemas.microsoft.com/office/powerpoint/2010/main" val="102600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p:cTn id="34"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Name Circle</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Get in two large circles in the room, facing each other in the circles.  Toss the ball, underhand, to someone in the circle who is not right next to you.  </a:t>
            </a:r>
            <a:r>
              <a:rPr lang="en-US" b="1" i="1" dirty="0">
                <a:solidFill>
                  <a:srgbClr val="FFC000"/>
                </a:solidFill>
              </a:rPr>
              <a:t>Before you toss it</a:t>
            </a:r>
            <a:r>
              <a:rPr lang="en-US" dirty="0"/>
              <a:t>, say their English name.  Toss the ball around the circle to someone who has not yet received the ball until everyone has caught it.</a:t>
            </a:r>
          </a:p>
        </p:txBody>
      </p:sp>
      <p:pic>
        <p:nvPicPr>
          <p:cNvPr id="4" name="Picture 3"/>
          <p:cNvPicPr>
            <a:picLocks noChangeAspect="1"/>
          </p:cNvPicPr>
          <p:nvPr/>
        </p:nvPicPr>
        <p:blipFill>
          <a:blip r:embed="rId2"/>
          <a:stretch>
            <a:fillRect/>
          </a:stretch>
        </p:blipFill>
        <p:spPr>
          <a:xfrm>
            <a:off x="7040880" y="3700463"/>
            <a:ext cx="4419600" cy="2857500"/>
          </a:xfrm>
          <a:prstGeom prst="rect">
            <a:avLst/>
          </a:prstGeom>
        </p:spPr>
      </p:pic>
    </p:spTree>
    <p:extLst>
      <p:ext uri="{BB962C8B-B14F-4D97-AF65-F5344CB8AC3E}">
        <p14:creationId xmlns:p14="http://schemas.microsoft.com/office/powerpoint/2010/main" val="741855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232" y="365125"/>
            <a:ext cx="10515600" cy="1325563"/>
          </a:xfrm>
        </p:spPr>
        <p:txBody>
          <a:bodyPr>
            <a:normAutofit/>
          </a:bodyPr>
          <a:lstStyle/>
          <a:p>
            <a:r>
              <a:rPr lang="en-US" sz="6000" b="1" dirty="0">
                <a:solidFill>
                  <a:srgbClr val="FFFF00"/>
                </a:solidFill>
              </a:rPr>
              <a:t>Let’s take </a:t>
            </a:r>
            <a:r>
              <a:rPr lang="en-US" sz="6000" b="1">
                <a:solidFill>
                  <a:srgbClr val="FFFF00"/>
                </a:solidFill>
              </a:rPr>
              <a:t>a 5 </a:t>
            </a:r>
            <a:r>
              <a:rPr lang="en-US" sz="6000" b="1" dirty="0">
                <a:solidFill>
                  <a:srgbClr val="FFFF00"/>
                </a:solidFill>
              </a:rPr>
              <a:t>minute break!</a:t>
            </a:r>
          </a:p>
        </p:txBody>
      </p:sp>
      <p:pic>
        <p:nvPicPr>
          <p:cNvPr id="4" name="Picture 3"/>
          <p:cNvPicPr>
            <a:picLocks noChangeAspect="1"/>
          </p:cNvPicPr>
          <p:nvPr/>
        </p:nvPicPr>
        <p:blipFill>
          <a:blip r:embed="rId2"/>
          <a:stretch>
            <a:fillRect/>
          </a:stretch>
        </p:blipFill>
        <p:spPr>
          <a:xfrm>
            <a:off x="2611706" y="1746671"/>
            <a:ext cx="6875297" cy="4579483"/>
          </a:xfrm>
          <a:prstGeom prst="rect">
            <a:avLst/>
          </a:prstGeom>
          <a:effectLst>
            <a:softEdge rad="76200"/>
          </a:effectLst>
        </p:spPr>
      </p:pic>
    </p:spTree>
    <p:extLst>
      <p:ext uri="{BB962C8B-B14F-4D97-AF65-F5344CB8AC3E}">
        <p14:creationId xmlns:p14="http://schemas.microsoft.com/office/powerpoint/2010/main" val="211342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Greetings</a:t>
            </a:r>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The greetings in Chinese do not always translate into appropriate greetings in English:</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“Ni chi le ma.”	To say, “Have you eaten?” in English is to 				invite me to 	have a meal with you right 				now.  We do not ask someone this unless 				we are trying to find out if they are hungry.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“Ni </a:t>
            </a:r>
            <a:r>
              <a:rPr lang="en-US" dirty="0" err="1"/>
              <a:t>hao</a:t>
            </a:r>
            <a:r>
              <a:rPr lang="en-US" dirty="0"/>
              <a:t>.”		“Hello” or “Hi” or “Hey!”</a:t>
            </a:r>
          </a:p>
          <a:p>
            <a:pPr marL="0" marR="0" lvl="0" indent="0" defTabSz="914400" eaLnBrk="1" fontAlgn="auto" latinLnBrk="0" hangingPunct="1">
              <a:lnSpc>
                <a:spcPct val="100000"/>
              </a:lnSpc>
              <a:spcBef>
                <a:spcPts val="0"/>
              </a:spcBef>
              <a:spcAft>
                <a:spcPts val="0"/>
              </a:spcAft>
              <a:buClrTx/>
              <a:buSzTx/>
              <a:buFontTx/>
              <a:buNone/>
              <a:tabLst/>
              <a:defRPr/>
            </a:pPr>
            <a:r>
              <a:rPr lang="en-US" dirty="0"/>
              <a:t>	“Ni </a:t>
            </a:r>
            <a:r>
              <a:rPr lang="en-US" dirty="0" err="1"/>
              <a:t>hao</a:t>
            </a:r>
            <a:r>
              <a:rPr lang="en-US" dirty="0"/>
              <a:t> ma.”	“How are you?” or “How are you doing?”</a:t>
            </a:r>
          </a:p>
        </p:txBody>
      </p:sp>
    </p:spTree>
    <p:extLst>
      <p:ext uri="{BB962C8B-B14F-4D97-AF65-F5344CB8AC3E}">
        <p14:creationId xmlns:p14="http://schemas.microsoft.com/office/powerpoint/2010/main" val="126740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p:cTn id="34"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36"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 someone for the first time</a:t>
            </a:r>
          </a:p>
        </p:txBody>
      </p:sp>
      <p:sp>
        <p:nvSpPr>
          <p:cNvPr id="3" name="Content Placeholder 2"/>
          <p:cNvSpPr>
            <a:spLocks noGrp="1"/>
          </p:cNvSpPr>
          <p:nvPr>
            <p:ph idx="1"/>
          </p:nvPr>
        </p:nvSpPr>
        <p:spPr>
          <a:xfrm>
            <a:off x="1120000" y="1432560"/>
            <a:ext cx="10233800" cy="5334000"/>
          </a:xfrm>
        </p:spPr>
        <p:txBody>
          <a:bodyPr>
            <a:normAutofit fontScale="92500" lnSpcReduction="10000"/>
          </a:bodyPr>
          <a:lstStyle/>
          <a:p>
            <a:pPr marL="0" indent="0">
              <a:buNone/>
            </a:pPr>
            <a:r>
              <a:rPr lang="en-US" dirty="0"/>
              <a:t>When you meet someone for the first time, there are very important things you can say to start the conversation and make a good first impression.  What are they?</a:t>
            </a:r>
          </a:p>
          <a:p>
            <a:pPr marL="0" indent="0">
              <a:buNone/>
            </a:pPr>
            <a:r>
              <a:rPr lang="en-US" b="1" u="sng" dirty="0"/>
              <a:t>Greetings</a:t>
            </a:r>
            <a:r>
              <a:rPr lang="en-US" dirty="0"/>
              <a:t>:						</a:t>
            </a:r>
            <a:r>
              <a:rPr lang="en-US" b="1" u="sng" dirty="0"/>
              <a:t>Correct Response</a:t>
            </a:r>
            <a:r>
              <a:rPr lang="en-US" b="1" dirty="0"/>
              <a:t>:</a:t>
            </a:r>
            <a:endParaRPr lang="en-US" b="1" u="sng" dirty="0"/>
          </a:p>
          <a:p>
            <a:pPr marL="0" indent="0">
              <a:buNone/>
            </a:pPr>
            <a:r>
              <a:rPr lang="en-US" dirty="0"/>
              <a:t>- “Hello, how are you?” (a greeting </a:t>
            </a:r>
          </a:p>
          <a:p>
            <a:pPr marL="0" indent="0">
              <a:buNone/>
            </a:pPr>
            <a:r>
              <a:rPr lang="en-US" dirty="0"/>
              <a:t>      that can be used for all situations)</a:t>
            </a:r>
          </a:p>
          <a:p>
            <a:pPr marL="0" indent="0">
              <a:buNone/>
            </a:pPr>
            <a:r>
              <a:rPr lang="en-US" dirty="0"/>
              <a:t>- “How do you do?”</a:t>
            </a:r>
          </a:p>
          <a:p>
            <a:pPr marL="0" indent="0">
              <a:buNone/>
            </a:pPr>
            <a:r>
              <a:rPr lang="en-US" dirty="0"/>
              <a:t>- “Hello, nice to meet you.”</a:t>
            </a:r>
          </a:p>
          <a:p>
            <a:pPr>
              <a:buFontTx/>
              <a:buChar char="-"/>
            </a:pPr>
            <a:r>
              <a:rPr lang="en-US" dirty="0"/>
              <a:t>“Hello, my name is…..”</a:t>
            </a:r>
          </a:p>
          <a:p>
            <a:pPr marL="0" indent="0">
              <a:buNone/>
            </a:pPr>
            <a:endParaRPr lang="en-US" sz="1100" dirty="0"/>
          </a:p>
          <a:p>
            <a:pPr marL="0" indent="0">
              <a:buNone/>
            </a:pPr>
            <a:r>
              <a:rPr lang="en-US" b="1" u="sng" dirty="0"/>
              <a:t>Goodbyes</a:t>
            </a:r>
            <a:r>
              <a:rPr lang="en-US" dirty="0"/>
              <a:t>:	“It was nice to meet you. Good-bye.”</a:t>
            </a:r>
          </a:p>
          <a:p>
            <a:pPr marL="0" indent="0">
              <a:buNone/>
            </a:pPr>
            <a:r>
              <a:rPr lang="en-US" dirty="0"/>
              <a:t>		“Have a nice day. Good-bye.”</a:t>
            </a:r>
          </a:p>
          <a:p>
            <a:pPr marL="0" indent="0">
              <a:buNone/>
            </a:pPr>
            <a:r>
              <a:rPr lang="en-US" dirty="0"/>
              <a:t>		“I hope to see you again.  Good-bye.”</a:t>
            </a:r>
          </a:p>
        </p:txBody>
      </p:sp>
      <p:sp>
        <p:nvSpPr>
          <p:cNvPr id="4" name="TextBox 3"/>
          <p:cNvSpPr txBox="1"/>
          <p:nvPr/>
        </p:nvSpPr>
        <p:spPr>
          <a:xfrm>
            <a:off x="6598920" y="2865120"/>
            <a:ext cx="5570756" cy="523220"/>
          </a:xfrm>
          <a:prstGeom prst="rect">
            <a:avLst/>
          </a:prstGeom>
          <a:noFill/>
        </p:spPr>
        <p:txBody>
          <a:bodyPr wrap="none" rtlCol="0">
            <a:spAutoFit/>
          </a:bodyPr>
          <a:lstStyle/>
          <a:p>
            <a:r>
              <a:rPr lang="en-US" sz="2800" dirty="0">
                <a:solidFill>
                  <a:srgbClr val="FFC000"/>
                </a:solidFill>
              </a:rPr>
              <a:t>“I am fine (good or well), thank you.”</a:t>
            </a:r>
          </a:p>
        </p:txBody>
      </p:sp>
      <p:sp>
        <p:nvSpPr>
          <p:cNvPr id="5" name="TextBox 4"/>
          <p:cNvSpPr txBox="1"/>
          <p:nvPr/>
        </p:nvSpPr>
        <p:spPr>
          <a:xfrm>
            <a:off x="6766559" y="3698231"/>
            <a:ext cx="3798284" cy="523220"/>
          </a:xfrm>
          <a:prstGeom prst="rect">
            <a:avLst/>
          </a:prstGeom>
          <a:noFill/>
        </p:spPr>
        <p:txBody>
          <a:bodyPr wrap="none" rtlCol="0">
            <a:spAutoFit/>
          </a:bodyPr>
          <a:lstStyle/>
          <a:p>
            <a:r>
              <a:rPr lang="en-US" sz="2800" i="1" dirty="0">
                <a:solidFill>
                  <a:srgbClr val="FFC000"/>
                </a:solidFill>
              </a:rPr>
              <a:t>No response is necessary.</a:t>
            </a:r>
          </a:p>
        </p:txBody>
      </p:sp>
      <p:sp>
        <p:nvSpPr>
          <p:cNvPr id="6" name="TextBox 5"/>
          <p:cNvSpPr txBox="1"/>
          <p:nvPr/>
        </p:nvSpPr>
        <p:spPr>
          <a:xfrm>
            <a:off x="6635992" y="4208913"/>
            <a:ext cx="4288353" cy="523220"/>
          </a:xfrm>
          <a:prstGeom prst="rect">
            <a:avLst/>
          </a:prstGeom>
          <a:noFill/>
        </p:spPr>
        <p:txBody>
          <a:bodyPr wrap="none" rtlCol="0">
            <a:spAutoFit/>
          </a:bodyPr>
          <a:lstStyle/>
          <a:p>
            <a:r>
              <a:rPr lang="en-US" sz="2800" dirty="0">
                <a:solidFill>
                  <a:srgbClr val="FFC000"/>
                </a:solidFill>
              </a:rPr>
              <a:t>“It is nice to meet you, too.”</a:t>
            </a:r>
          </a:p>
        </p:txBody>
      </p:sp>
    </p:spTree>
    <p:extLst>
      <p:ext uri="{BB962C8B-B14F-4D97-AF65-F5344CB8AC3E}">
        <p14:creationId xmlns:p14="http://schemas.microsoft.com/office/powerpoint/2010/main" val="12630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par>
                          <p:cTn id="30" fill="hold">
                            <p:stCondLst>
                              <p:cond delay="19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35"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1" presetClass="entr" presetSubtype="0" fill="hold" grpId="0" nodeType="clickEffect">
                                  <p:stCondLst>
                                    <p:cond delay="0"/>
                                  </p:stCondLst>
                                  <p:iterate type="lt">
                                    <p:tmPct val="10000"/>
                                  </p:iterate>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4"/>
                                        </p:tgtEl>
                                        <p:attrNameLst>
                                          <p:attrName>ppt_y</p:attrName>
                                        </p:attrNameLst>
                                      </p:cBhvr>
                                      <p:tavLst>
                                        <p:tav tm="0">
                                          <p:val>
                                            <p:strVal val="#ppt_y"/>
                                          </p:val>
                                        </p:tav>
                                        <p:tav tm="100000">
                                          <p:val>
                                            <p:strVal val="#ppt_y"/>
                                          </p:val>
                                        </p:tav>
                                      </p:tavLst>
                                    </p:anim>
                                    <p:anim calcmode="lin" valueType="num">
                                      <p:cBhvr>
                                        <p:cTn id="4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41" presetClass="entr" presetSubtype="0" fill="hold" grpId="0" nodeType="clickEffect">
                                  <p:stCondLst>
                                    <p:cond delay="0"/>
                                  </p:stCondLst>
                                  <p:iterate type="lt">
                                    <p:tmPct val="10000"/>
                                  </p:iterate>
                                  <p:childTnLst>
                                    <p:set>
                                      <p:cBhvr>
                                        <p:cTn id="50" dur="1" fill="hold">
                                          <p:stCondLst>
                                            <p:cond delay="0"/>
                                          </p:stCondLst>
                                        </p:cTn>
                                        <p:tgtEl>
                                          <p:spTgt spid="3">
                                            <p:txEl>
                                              <p:pRg st="4" end="4"/>
                                            </p:txEl>
                                          </p:spTgt>
                                        </p:tgtEl>
                                        <p:attrNameLst>
                                          <p:attrName>style.visibility</p:attrName>
                                        </p:attrNameLst>
                                      </p:cBhvr>
                                      <p:to>
                                        <p:strVal val="visible"/>
                                      </p:to>
                                    </p:set>
                                    <p:anim calcmode="lin" valueType="num">
                                      <p:cBhvr>
                                        <p:cTn id="51"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53"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3">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1" presetClass="entr" presetSubtype="0" fill="hold" grpId="0" nodeType="clickEffect">
                                  <p:stCondLst>
                                    <p:cond delay="0"/>
                                  </p:stCondLst>
                                  <p:iterate type="lt">
                                    <p:tmPct val="10000"/>
                                  </p:iterate>
                                  <p:childTnLst>
                                    <p:set>
                                      <p:cBhvr>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5"/>
                                        </p:tgtEl>
                                        <p:attrNameLst>
                                          <p:attrName>ppt_y</p:attrName>
                                        </p:attrNameLst>
                                      </p:cBhvr>
                                      <p:tavLst>
                                        <p:tav tm="0">
                                          <p:val>
                                            <p:strVal val="#ppt_y"/>
                                          </p:val>
                                        </p:tav>
                                        <p:tav tm="100000">
                                          <p:val>
                                            <p:strVal val="#ppt_y"/>
                                          </p:val>
                                        </p:tav>
                                      </p:tavLst>
                                    </p:anim>
                                    <p:anim calcmode="lin" valueType="num">
                                      <p:cBhvr>
                                        <p:cTn id="6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41" presetClass="entr" presetSubtype="0" fill="hold" grpId="0" nodeType="clickEffect">
                                  <p:stCondLst>
                                    <p:cond delay="0"/>
                                  </p:stCondLst>
                                  <p:iterate type="lt">
                                    <p:tmPct val="10000"/>
                                  </p:iterate>
                                  <p:childTnLst>
                                    <p:set>
                                      <p:cBhvr>
                                        <p:cTn id="68" dur="1" fill="hold">
                                          <p:stCondLst>
                                            <p:cond delay="0"/>
                                          </p:stCondLst>
                                        </p:cTn>
                                        <p:tgtEl>
                                          <p:spTgt spid="3">
                                            <p:txEl>
                                              <p:pRg st="5" end="5"/>
                                            </p:txEl>
                                          </p:spTgt>
                                        </p:tgtEl>
                                        <p:attrNameLst>
                                          <p:attrName>style.visibility</p:attrName>
                                        </p:attrNameLst>
                                      </p:cBhvr>
                                      <p:to>
                                        <p:strVal val="visible"/>
                                      </p:to>
                                    </p:set>
                                    <p:anim calcmode="lin" valueType="num">
                                      <p:cBhvr>
                                        <p:cTn id="69"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71"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3">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41" presetClass="entr" presetSubtype="0" fill="hold" grpId="0" nodeType="clickEffect">
                                  <p:stCondLst>
                                    <p:cond delay="0"/>
                                  </p:stCondLst>
                                  <p:iterate type="lt">
                                    <p:tmPct val="10000"/>
                                  </p:iterate>
                                  <p:childTnLst>
                                    <p:set>
                                      <p:cBhvr>
                                        <p:cTn id="77" dur="1" fill="hold">
                                          <p:stCondLst>
                                            <p:cond delay="0"/>
                                          </p:stCondLst>
                                        </p:cTn>
                                        <p:tgtEl>
                                          <p:spTgt spid="6"/>
                                        </p:tgtEl>
                                        <p:attrNameLst>
                                          <p:attrName>style.visibility</p:attrName>
                                        </p:attrNameLst>
                                      </p:cBhvr>
                                      <p:to>
                                        <p:strVal val="visible"/>
                                      </p:to>
                                    </p:set>
                                    <p:anim calcmode="lin" valueType="num">
                                      <p:cBhvr>
                                        <p:cTn id="7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6"/>
                                        </p:tgtEl>
                                        <p:attrNameLst>
                                          <p:attrName>ppt_y</p:attrName>
                                        </p:attrNameLst>
                                      </p:cBhvr>
                                      <p:tavLst>
                                        <p:tav tm="0">
                                          <p:val>
                                            <p:strVal val="#ppt_y"/>
                                          </p:val>
                                        </p:tav>
                                        <p:tav tm="100000">
                                          <p:val>
                                            <p:strVal val="#ppt_y"/>
                                          </p:val>
                                        </p:tav>
                                      </p:tavLst>
                                    </p:anim>
                                    <p:anim calcmode="lin" valueType="num">
                                      <p:cBhvr>
                                        <p:cTn id="8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6"/>
                                        </p:tgtEl>
                                      </p:cBhvr>
                                    </p:animEffect>
                                  </p:childTnLst>
                                </p:cTn>
                              </p:par>
                            </p:childTnLst>
                          </p:cTn>
                        </p:par>
                      </p:childTnLst>
                    </p:cTn>
                  </p:par>
                  <p:par>
                    <p:cTn id="83" fill="hold">
                      <p:stCondLst>
                        <p:cond delay="indefinite"/>
                      </p:stCondLst>
                      <p:childTnLst>
                        <p:par>
                          <p:cTn id="84" fill="hold">
                            <p:stCondLst>
                              <p:cond delay="0"/>
                            </p:stCondLst>
                            <p:childTnLst>
                              <p:par>
                                <p:cTn id="85" presetID="41" presetClass="entr" presetSubtype="0" fill="hold" grpId="0" nodeType="clickEffect">
                                  <p:stCondLst>
                                    <p:cond delay="0"/>
                                  </p:stCondLst>
                                  <p:iterate type="lt">
                                    <p:tmPct val="10000"/>
                                  </p:iterate>
                                  <p:childTnLst>
                                    <p:set>
                                      <p:cBhvr>
                                        <p:cTn id="86" dur="1" fill="hold">
                                          <p:stCondLst>
                                            <p:cond delay="0"/>
                                          </p:stCondLst>
                                        </p:cTn>
                                        <p:tgtEl>
                                          <p:spTgt spid="3">
                                            <p:txEl>
                                              <p:pRg st="6" end="6"/>
                                            </p:txEl>
                                          </p:spTgt>
                                        </p:tgtEl>
                                        <p:attrNameLst>
                                          <p:attrName>style.visibility</p:attrName>
                                        </p:attrNameLst>
                                      </p:cBhvr>
                                      <p:to>
                                        <p:strVal val="visible"/>
                                      </p:to>
                                    </p:set>
                                    <p:anim calcmode="lin" valueType="num">
                                      <p:cBhvr>
                                        <p:cTn id="87"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88"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89"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0"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1" dur="500" tmFilter="0,0; .5, 1; 1, 1"/>
                                        <p:tgtEl>
                                          <p:spTgt spid="3">
                                            <p:txEl>
                                              <p:pRg st="6" end="6"/>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41" presetClass="entr" presetSubtype="0" fill="hold" grpId="0" nodeType="clickEffect">
                                  <p:stCondLst>
                                    <p:cond delay="0"/>
                                  </p:stCondLst>
                                  <p:iterate type="lt">
                                    <p:tmPct val="10000"/>
                                  </p:iterate>
                                  <p:childTnLst>
                                    <p:set>
                                      <p:cBhvr>
                                        <p:cTn id="95" dur="1" fill="hold">
                                          <p:stCondLst>
                                            <p:cond delay="0"/>
                                          </p:stCondLst>
                                        </p:cTn>
                                        <p:tgtEl>
                                          <p:spTgt spid="3">
                                            <p:txEl>
                                              <p:pRg st="8" end="8"/>
                                            </p:txEl>
                                          </p:spTgt>
                                        </p:tgtEl>
                                        <p:attrNameLst>
                                          <p:attrName>style.visibility</p:attrName>
                                        </p:attrNameLst>
                                      </p:cBhvr>
                                      <p:to>
                                        <p:strVal val="visible"/>
                                      </p:to>
                                    </p:set>
                                    <p:anim calcmode="lin" valueType="num">
                                      <p:cBhvr>
                                        <p:cTn id="96" dur="50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98" dur="50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3">
                                            <p:txEl>
                                              <p:pRg st="8" end="8"/>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41" presetClass="entr" presetSubtype="0" fill="hold" grpId="0" nodeType="clickEffect">
                                  <p:stCondLst>
                                    <p:cond delay="0"/>
                                  </p:stCondLst>
                                  <p:iterate type="lt">
                                    <p:tmPct val="10000"/>
                                  </p:iterate>
                                  <p:childTnLst>
                                    <p:set>
                                      <p:cBhvr>
                                        <p:cTn id="104" dur="1" fill="hold">
                                          <p:stCondLst>
                                            <p:cond delay="0"/>
                                          </p:stCondLst>
                                        </p:cTn>
                                        <p:tgtEl>
                                          <p:spTgt spid="3">
                                            <p:txEl>
                                              <p:pRg st="9" end="9"/>
                                            </p:txEl>
                                          </p:spTgt>
                                        </p:tgtEl>
                                        <p:attrNameLst>
                                          <p:attrName>style.visibility</p:attrName>
                                        </p:attrNameLst>
                                      </p:cBhvr>
                                      <p:to>
                                        <p:strVal val="visible"/>
                                      </p:to>
                                    </p:set>
                                    <p:anim calcmode="lin" valueType="num">
                                      <p:cBhvr>
                                        <p:cTn id="105" dur="500" fill="hold"/>
                                        <p:tgtEl>
                                          <p:spTgt spid="3">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6" dur="500" fill="hold"/>
                                        <p:tgtEl>
                                          <p:spTgt spid="3">
                                            <p:txEl>
                                              <p:pRg st="9" end="9"/>
                                            </p:txEl>
                                          </p:spTgt>
                                        </p:tgtEl>
                                        <p:attrNameLst>
                                          <p:attrName>ppt_y</p:attrName>
                                        </p:attrNameLst>
                                      </p:cBhvr>
                                      <p:tavLst>
                                        <p:tav tm="0">
                                          <p:val>
                                            <p:strVal val="#ppt_y"/>
                                          </p:val>
                                        </p:tav>
                                        <p:tav tm="100000">
                                          <p:val>
                                            <p:strVal val="#ppt_y"/>
                                          </p:val>
                                        </p:tav>
                                      </p:tavLst>
                                    </p:anim>
                                    <p:anim calcmode="lin" valueType="num">
                                      <p:cBhvr>
                                        <p:cTn id="107" dur="500" fill="hold"/>
                                        <p:tgtEl>
                                          <p:spTgt spid="3">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8" dur="500" fill="hold"/>
                                        <p:tgtEl>
                                          <p:spTgt spid="3">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500" tmFilter="0,0; .5, 1; 1, 1"/>
                                        <p:tgtEl>
                                          <p:spTgt spid="3">
                                            <p:txEl>
                                              <p:pRg st="9" end="9"/>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41" presetClass="entr" presetSubtype="0" fill="hold" grpId="0" nodeType="clickEffect">
                                  <p:stCondLst>
                                    <p:cond delay="0"/>
                                  </p:stCondLst>
                                  <p:iterate type="lt">
                                    <p:tmPct val="10000"/>
                                  </p:iterate>
                                  <p:childTnLst>
                                    <p:set>
                                      <p:cBhvr>
                                        <p:cTn id="113" dur="1" fill="hold">
                                          <p:stCondLst>
                                            <p:cond delay="0"/>
                                          </p:stCondLst>
                                        </p:cTn>
                                        <p:tgtEl>
                                          <p:spTgt spid="3">
                                            <p:txEl>
                                              <p:pRg st="10" end="10"/>
                                            </p:txEl>
                                          </p:spTgt>
                                        </p:tgtEl>
                                        <p:attrNameLst>
                                          <p:attrName>style.visibility</p:attrName>
                                        </p:attrNameLst>
                                      </p:cBhvr>
                                      <p:to>
                                        <p:strVal val="visible"/>
                                      </p:to>
                                    </p:set>
                                    <p:anim calcmode="lin" valueType="num">
                                      <p:cBhvr>
                                        <p:cTn id="114" dur="500" fill="hold"/>
                                        <p:tgtEl>
                                          <p:spTgt spid="3">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5" dur="500" fill="hold"/>
                                        <p:tgtEl>
                                          <p:spTgt spid="3">
                                            <p:txEl>
                                              <p:pRg st="10" end="10"/>
                                            </p:txEl>
                                          </p:spTgt>
                                        </p:tgtEl>
                                        <p:attrNameLst>
                                          <p:attrName>ppt_y</p:attrName>
                                        </p:attrNameLst>
                                      </p:cBhvr>
                                      <p:tavLst>
                                        <p:tav tm="0">
                                          <p:val>
                                            <p:strVal val="#ppt_y"/>
                                          </p:val>
                                        </p:tav>
                                        <p:tav tm="100000">
                                          <p:val>
                                            <p:strVal val="#ppt_y"/>
                                          </p:val>
                                        </p:tav>
                                      </p:tavLst>
                                    </p:anim>
                                    <p:anim calcmode="lin" valueType="num">
                                      <p:cBhvr>
                                        <p:cTn id="116" dur="500" fill="hold"/>
                                        <p:tgtEl>
                                          <p:spTgt spid="3">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17" dur="500" fill="hold"/>
                                        <p:tgtEl>
                                          <p:spTgt spid="3">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8" dur="500" tmFilter="0,0; .5, 1; 1, 1"/>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in Leadership   Day 2</a:t>
            </a:r>
          </a:p>
        </p:txBody>
      </p:sp>
      <p:sp>
        <p:nvSpPr>
          <p:cNvPr id="3" name="Content Placeholder 2"/>
          <p:cNvSpPr>
            <a:spLocks noGrp="1"/>
          </p:cNvSpPr>
          <p:nvPr>
            <p:ph idx="1"/>
          </p:nvPr>
        </p:nvSpPr>
        <p:spPr/>
        <p:txBody>
          <a:bodyPr/>
          <a:lstStyle/>
          <a:p>
            <a:pPr marL="0" indent="0">
              <a:buNone/>
            </a:pPr>
            <a:r>
              <a:rPr lang="en-US" sz="3600" dirty="0"/>
              <a:t>Today we are going to:</a:t>
            </a:r>
          </a:p>
          <a:p>
            <a:pPr marL="0" indent="0">
              <a:buNone/>
            </a:pPr>
            <a:r>
              <a:rPr lang="en-US" dirty="0"/>
              <a:t>	1.  Gather student information sheets</a:t>
            </a:r>
          </a:p>
          <a:p>
            <a:pPr marL="0" indent="0">
              <a:buNone/>
            </a:pPr>
            <a:r>
              <a:rPr lang="en-US" dirty="0"/>
              <a:t>	2.  Make name cards and take photos</a:t>
            </a:r>
          </a:p>
          <a:p>
            <a:pPr marL="0" indent="0">
              <a:buNone/>
            </a:pPr>
            <a:r>
              <a:rPr lang="en-US" dirty="0"/>
              <a:t>	3.  Saying “Hello!”</a:t>
            </a:r>
          </a:p>
          <a:p>
            <a:pPr marL="0" indent="0">
              <a:buNone/>
            </a:pPr>
            <a:r>
              <a:rPr lang="en-US" dirty="0"/>
              <a:t>	4.  Saying “Goodbye!”</a:t>
            </a:r>
          </a:p>
        </p:txBody>
      </p:sp>
    </p:spTree>
    <p:extLst>
      <p:ext uri="{BB962C8B-B14F-4D97-AF65-F5344CB8AC3E}">
        <p14:creationId xmlns:p14="http://schemas.microsoft.com/office/powerpoint/2010/main" val="141491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Impressions</a:t>
            </a:r>
          </a:p>
        </p:txBody>
      </p:sp>
      <p:sp>
        <p:nvSpPr>
          <p:cNvPr id="3" name="Content Placeholder 2"/>
          <p:cNvSpPr>
            <a:spLocks noGrp="1"/>
          </p:cNvSpPr>
          <p:nvPr>
            <p:ph idx="1"/>
          </p:nvPr>
        </p:nvSpPr>
        <p:spPr/>
        <p:txBody>
          <a:bodyPr/>
          <a:lstStyle/>
          <a:p>
            <a:pPr marL="0" indent="0">
              <a:buNone/>
            </a:pPr>
            <a:r>
              <a:rPr lang="en-US" dirty="0"/>
              <a:t>Introduce yourself to your partner as if you were meeting for the first time.  Practice all of these possible greetings and goodbyes with each other.</a:t>
            </a:r>
          </a:p>
        </p:txBody>
      </p:sp>
      <p:pic>
        <p:nvPicPr>
          <p:cNvPr id="4" name="Picture 3"/>
          <p:cNvPicPr>
            <a:picLocks noChangeAspect="1"/>
          </p:cNvPicPr>
          <p:nvPr/>
        </p:nvPicPr>
        <p:blipFill>
          <a:blip r:embed="rId2"/>
          <a:stretch>
            <a:fillRect/>
          </a:stretch>
        </p:blipFill>
        <p:spPr>
          <a:xfrm>
            <a:off x="4148040" y="2922496"/>
            <a:ext cx="3881524" cy="3580271"/>
          </a:xfrm>
          <a:prstGeom prst="rect">
            <a:avLst/>
          </a:prstGeom>
        </p:spPr>
      </p:pic>
    </p:spTree>
    <p:extLst>
      <p:ext uri="{BB962C8B-B14F-4D97-AF65-F5344CB8AC3E}">
        <p14:creationId xmlns:p14="http://schemas.microsoft.com/office/powerpoint/2010/main" val="1017685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Body language</a:t>
            </a:r>
          </a:p>
        </p:txBody>
      </p:sp>
      <p:sp>
        <p:nvSpPr>
          <p:cNvPr id="3" name="Content Placeholder 2"/>
          <p:cNvSpPr>
            <a:spLocks noGrp="1"/>
          </p:cNvSpPr>
          <p:nvPr>
            <p:ph idx="1"/>
          </p:nvPr>
        </p:nvSpPr>
        <p:spPr>
          <a:xfrm>
            <a:off x="1120000" y="1825624"/>
            <a:ext cx="10233800" cy="4772883"/>
          </a:xfrm>
        </p:spPr>
        <p:txBody>
          <a:bodyPr>
            <a:normAutofit/>
          </a:bodyPr>
          <a:lstStyle/>
          <a:p>
            <a:pPr marL="0" indent="0">
              <a:buNone/>
            </a:pPr>
            <a:r>
              <a:rPr lang="en-US" dirty="0"/>
              <a:t>Psychologists estimate that 70% of communication between two people is non-verbal.  This means that we say more with what we don’t say with our mouths than we do with our mouths.  Our posture, tone of voice, hand gestures and facial expressions communicate a lot about what we are trying to say.</a:t>
            </a:r>
          </a:p>
          <a:p>
            <a:pPr marL="0" indent="0">
              <a:buNone/>
            </a:pPr>
            <a:endParaRPr lang="en-US" dirty="0"/>
          </a:p>
          <a:p>
            <a:pPr marL="0" indent="0">
              <a:buNone/>
            </a:pPr>
            <a:r>
              <a:rPr lang="en-US" dirty="0"/>
              <a:t>	“Hello.  It’s nice to meet you.”</a:t>
            </a:r>
          </a:p>
          <a:p>
            <a:pPr marL="0" indent="0">
              <a:buNone/>
            </a:pPr>
            <a:endParaRPr lang="en-US" dirty="0"/>
          </a:p>
          <a:p>
            <a:pPr marL="0" indent="0">
              <a:buNone/>
            </a:pPr>
            <a:r>
              <a:rPr lang="en-US" b="1" dirty="0"/>
              <a:t>When meeting someone for the first time, it is proper and acceptable to offer to shake their hand.</a:t>
            </a:r>
          </a:p>
        </p:txBody>
      </p:sp>
    </p:spTree>
    <p:extLst>
      <p:ext uri="{BB962C8B-B14F-4D97-AF65-F5344CB8AC3E}">
        <p14:creationId xmlns:p14="http://schemas.microsoft.com/office/powerpoint/2010/main" val="36675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 Someone Again</a:t>
            </a:r>
          </a:p>
        </p:txBody>
      </p:sp>
      <p:sp>
        <p:nvSpPr>
          <p:cNvPr id="3" name="Content Placeholder 2"/>
          <p:cNvSpPr>
            <a:spLocks noGrp="1"/>
          </p:cNvSpPr>
          <p:nvPr>
            <p:ph idx="1"/>
          </p:nvPr>
        </p:nvSpPr>
        <p:spPr>
          <a:xfrm>
            <a:off x="1120000" y="1504950"/>
            <a:ext cx="10233800" cy="5200650"/>
          </a:xfrm>
        </p:spPr>
        <p:txBody>
          <a:bodyPr>
            <a:normAutofit fontScale="92500" lnSpcReduction="10000"/>
          </a:bodyPr>
          <a:lstStyle/>
          <a:p>
            <a:pPr marL="0" indent="0">
              <a:buNone/>
            </a:pPr>
            <a:r>
              <a:rPr lang="en-US" dirty="0"/>
              <a:t>When seeing someone you have already met, the greetings can be slightly less formal.  Body language remains important and a handshake is always appropriate.  </a:t>
            </a:r>
            <a:r>
              <a:rPr lang="en-US" b="1" dirty="0"/>
              <a:t>Do not say </a:t>
            </a:r>
            <a:r>
              <a:rPr lang="en-US" dirty="0"/>
              <a:t>“Good to </a:t>
            </a:r>
            <a:r>
              <a:rPr lang="en-US" i="1" dirty="0"/>
              <a:t>meet</a:t>
            </a:r>
            <a:r>
              <a:rPr lang="en-US" dirty="0"/>
              <a:t> you” a second time!  You only “meet” someone the first time.  What would you say?</a:t>
            </a:r>
          </a:p>
          <a:p>
            <a:pPr marL="0" indent="0">
              <a:buNone/>
            </a:pPr>
            <a:r>
              <a:rPr lang="en-US" b="1" u="sng" dirty="0"/>
              <a:t>Greetings</a:t>
            </a:r>
            <a:r>
              <a:rPr lang="en-US" b="1" dirty="0"/>
              <a:t>:</a:t>
            </a:r>
            <a:r>
              <a:rPr lang="en-US" dirty="0"/>
              <a:t>						</a:t>
            </a:r>
            <a:r>
              <a:rPr lang="en-US" b="1" u="sng" dirty="0"/>
              <a:t>Correct Response</a:t>
            </a:r>
            <a:r>
              <a:rPr lang="en-US" b="1" dirty="0"/>
              <a:t>:</a:t>
            </a:r>
            <a:endParaRPr lang="en-US" b="1" u="sng" dirty="0"/>
          </a:p>
          <a:p>
            <a:pPr marL="0" indent="0">
              <a:buNone/>
            </a:pPr>
            <a:r>
              <a:rPr lang="en-US" dirty="0"/>
              <a:t>- “Hello, how are you.”</a:t>
            </a:r>
            <a:endParaRPr lang="en-US" b="1" dirty="0"/>
          </a:p>
          <a:p>
            <a:pPr marL="0" indent="0">
              <a:buNone/>
            </a:pPr>
            <a:r>
              <a:rPr lang="en-US" dirty="0"/>
              <a:t>- “Hello!  It is good to </a:t>
            </a:r>
            <a:r>
              <a:rPr lang="en-US" u="sng" dirty="0"/>
              <a:t>see</a:t>
            </a:r>
            <a:r>
              <a:rPr lang="en-US" dirty="0"/>
              <a:t> you again.”</a:t>
            </a:r>
          </a:p>
          <a:p>
            <a:pPr>
              <a:buFontTx/>
              <a:buChar char="-"/>
            </a:pPr>
            <a:r>
              <a:rPr lang="en-US" dirty="0"/>
              <a:t>“Hello again. How have you been?”</a:t>
            </a:r>
          </a:p>
          <a:p>
            <a:pPr marL="0" indent="0">
              <a:buNone/>
            </a:pPr>
            <a:endParaRPr lang="en-US" sz="1100" dirty="0"/>
          </a:p>
          <a:p>
            <a:pPr marL="0" indent="0">
              <a:buNone/>
            </a:pPr>
            <a:r>
              <a:rPr lang="en-US" b="1" u="sng" dirty="0"/>
              <a:t>Goodbyes</a:t>
            </a:r>
            <a:r>
              <a:rPr lang="en-US" b="1" dirty="0"/>
              <a:t>:</a:t>
            </a:r>
            <a:r>
              <a:rPr lang="en-US" dirty="0"/>
              <a:t>	“Goodbye.”</a:t>
            </a:r>
            <a:endParaRPr lang="en-US" b="1" u="sng" dirty="0"/>
          </a:p>
          <a:p>
            <a:pPr marL="0" indent="0">
              <a:buNone/>
            </a:pPr>
            <a:r>
              <a:rPr lang="en-US" dirty="0"/>
              <a:t>		“It was good to </a:t>
            </a:r>
            <a:r>
              <a:rPr lang="en-US" u="sng" dirty="0"/>
              <a:t>see</a:t>
            </a:r>
            <a:r>
              <a:rPr lang="en-US" dirty="0"/>
              <a:t> you again.  Have a nice day!”</a:t>
            </a:r>
          </a:p>
          <a:p>
            <a:pPr marL="0" indent="0">
              <a:buNone/>
            </a:pPr>
            <a:r>
              <a:rPr lang="en-US" dirty="0"/>
              <a:t>		“Take care!”</a:t>
            </a:r>
          </a:p>
          <a:p>
            <a:pPr marL="0" indent="0">
              <a:buNone/>
            </a:pPr>
            <a:r>
              <a:rPr lang="en-US" dirty="0"/>
              <a:t>		“See you later!”</a:t>
            </a:r>
          </a:p>
        </p:txBody>
      </p:sp>
      <p:sp>
        <p:nvSpPr>
          <p:cNvPr id="4" name="TextBox 3"/>
          <p:cNvSpPr txBox="1"/>
          <p:nvPr/>
        </p:nvSpPr>
        <p:spPr>
          <a:xfrm>
            <a:off x="6598920" y="3261360"/>
            <a:ext cx="5202065" cy="492443"/>
          </a:xfrm>
          <a:prstGeom prst="rect">
            <a:avLst/>
          </a:prstGeom>
          <a:noFill/>
        </p:spPr>
        <p:txBody>
          <a:bodyPr wrap="none" rtlCol="0">
            <a:spAutoFit/>
          </a:bodyPr>
          <a:lstStyle/>
          <a:p>
            <a:r>
              <a:rPr lang="en-US" sz="2600" dirty="0">
                <a:solidFill>
                  <a:srgbClr val="FFC000"/>
                </a:solidFill>
              </a:rPr>
              <a:t>“I am fine (good or well), thank you.”</a:t>
            </a:r>
          </a:p>
        </p:txBody>
      </p:sp>
      <p:sp>
        <p:nvSpPr>
          <p:cNvPr id="5" name="TextBox 4"/>
          <p:cNvSpPr txBox="1"/>
          <p:nvPr/>
        </p:nvSpPr>
        <p:spPr>
          <a:xfrm>
            <a:off x="6583680" y="4185284"/>
            <a:ext cx="4645824" cy="492443"/>
          </a:xfrm>
          <a:prstGeom prst="rect">
            <a:avLst/>
          </a:prstGeom>
          <a:noFill/>
        </p:spPr>
        <p:txBody>
          <a:bodyPr wrap="none" rtlCol="0">
            <a:spAutoFit/>
          </a:bodyPr>
          <a:lstStyle/>
          <a:p>
            <a:r>
              <a:rPr lang="en-US" sz="2600" dirty="0">
                <a:solidFill>
                  <a:srgbClr val="FFC000"/>
                </a:solidFill>
              </a:rPr>
              <a:t>“I have been fine (good or well).”</a:t>
            </a:r>
          </a:p>
        </p:txBody>
      </p:sp>
    </p:spTree>
    <p:extLst>
      <p:ext uri="{BB962C8B-B14F-4D97-AF65-F5344CB8AC3E}">
        <p14:creationId xmlns:p14="http://schemas.microsoft.com/office/powerpoint/2010/main" val="122036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4"/>
                                        </p:tgtEl>
                                        <p:attrNameLst>
                                          <p:attrName>ppt_y</p:attrName>
                                        </p:attrNameLst>
                                      </p:cBhvr>
                                      <p:tavLst>
                                        <p:tav tm="0">
                                          <p:val>
                                            <p:strVal val="#ppt_y"/>
                                          </p:val>
                                        </p:tav>
                                        <p:tav tm="100000">
                                          <p:val>
                                            <p:strVal val="#ppt_y"/>
                                          </p:val>
                                        </p:tav>
                                      </p:tavLst>
                                    </p:anim>
                                    <p:anim calcmode="lin" valueType="num">
                                      <p:cBhvr>
                                        <p:cTn id="3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3">
                                            <p:txEl>
                                              <p:pRg st="4" end="4"/>
                                            </p:txEl>
                                          </p:spTgt>
                                        </p:tgtEl>
                                        <p:attrNameLst>
                                          <p:attrName>style.visibility</p:attrName>
                                        </p:attrNameLst>
                                      </p:cBhvr>
                                      <p:to>
                                        <p:strVal val="visible"/>
                                      </p:to>
                                    </p:set>
                                    <p:anim calcmode="lin" valueType="num">
                                      <p:cBhvr>
                                        <p:cTn id="52"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54"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3">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grpId="0" nodeType="clickEffect">
                                  <p:stCondLst>
                                    <p:cond delay="0"/>
                                  </p:stCondLst>
                                  <p:iterate type="lt">
                                    <p:tmPct val="10000"/>
                                  </p:iterate>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5"/>
                                        </p:tgtEl>
                                        <p:attrNameLst>
                                          <p:attrName>ppt_y</p:attrName>
                                        </p:attrNameLst>
                                      </p:cBhvr>
                                      <p:tavLst>
                                        <p:tav tm="0">
                                          <p:val>
                                            <p:strVal val="#ppt_y"/>
                                          </p:val>
                                        </p:tav>
                                        <p:tav tm="100000">
                                          <p:val>
                                            <p:strVal val="#ppt_y"/>
                                          </p:val>
                                        </p:tav>
                                      </p:tavLst>
                                    </p:anim>
                                    <p:anim calcmode="lin" valueType="num">
                                      <p:cBhvr>
                                        <p:cTn id="6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41" presetClass="entr" presetSubtype="0" fill="hold" grpId="0" nodeType="clickEffect">
                                  <p:stCondLst>
                                    <p:cond delay="0"/>
                                  </p:stCondLst>
                                  <p:iterate type="lt">
                                    <p:tmPct val="10000"/>
                                  </p:iterate>
                                  <p:childTnLst>
                                    <p:set>
                                      <p:cBhvr>
                                        <p:cTn id="69" dur="1" fill="hold">
                                          <p:stCondLst>
                                            <p:cond delay="0"/>
                                          </p:stCondLst>
                                        </p:cTn>
                                        <p:tgtEl>
                                          <p:spTgt spid="3">
                                            <p:txEl>
                                              <p:pRg st="6" end="6"/>
                                            </p:txEl>
                                          </p:spTgt>
                                        </p:tgtEl>
                                        <p:attrNameLst>
                                          <p:attrName>style.visibility</p:attrName>
                                        </p:attrNameLst>
                                      </p:cBhvr>
                                      <p:to>
                                        <p:strVal val="visible"/>
                                      </p:to>
                                    </p:set>
                                    <p:anim calcmode="lin" valueType="num">
                                      <p:cBhvr>
                                        <p:cTn id="70" dur="500" fill="hold"/>
                                        <p:tgtEl>
                                          <p:spTgt spid="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3">
                                            <p:txEl>
                                              <p:pRg st="6" end="6"/>
                                            </p:txEl>
                                          </p:spTgt>
                                        </p:tgtEl>
                                        <p:attrNameLst>
                                          <p:attrName>ppt_y</p:attrName>
                                        </p:attrNameLst>
                                      </p:cBhvr>
                                      <p:tavLst>
                                        <p:tav tm="0">
                                          <p:val>
                                            <p:strVal val="#ppt_y"/>
                                          </p:val>
                                        </p:tav>
                                        <p:tav tm="100000">
                                          <p:val>
                                            <p:strVal val="#ppt_y"/>
                                          </p:val>
                                        </p:tav>
                                      </p:tavLst>
                                    </p:anim>
                                    <p:anim calcmode="lin" valueType="num">
                                      <p:cBhvr>
                                        <p:cTn id="72" dur="500" fill="hold"/>
                                        <p:tgtEl>
                                          <p:spTgt spid="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3">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3">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41" presetClass="entr" presetSubtype="0" fill="hold" grpId="0" nodeType="clickEffect">
                                  <p:stCondLst>
                                    <p:cond delay="0"/>
                                  </p:stCondLst>
                                  <p:iterate type="lt">
                                    <p:tmPct val="10000"/>
                                  </p:iterate>
                                  <p:childTnLst>
                                    <p:set>
                                      <p:cBhvr>
                                        <p:cTn id="78" dur="1" fill="hold">
                                          <p:stCondLst>
                                            <p:cond delay="0"/>
                                          </p:stCondLst>
                                        </p:cTn>
                                        <p:tgtEl>
                                          <p:spTgt spid="3">
                                            <p:txEl>
                                              <p:pRg st="7" end="7"/>
                                            </p:txEl>
                                          </p:spTgt>
                                        </p:tgtEl>
                                        <p:attrNameLst>
                                          <p:attrName>style.visibility</p:attrName>
                                        </p:attrNameLst>
                                      </p:cBhvr>
                                      <p:to>
                                        <p:strVal val="visible"/>
                                      </p:to>
                                    </p:set>
                                    <p:anim calcmode="lin" valueType="num">
                                      <p:cBhvr>
                                        <p:cTn id="79"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81"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3">
                                            <p:txEl>
                                              <p:pRg st="7" end="7"/>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41" presetClass="entr" presetSubtype="0" fill="hold" grpId="0" nodeType="clickEffect">
                                  <p:stCondLst>
                                    <p:cond delay="0"/>
                                  </p:stCondLst>
                                  <p:iterate type="lt">
                                    <p:tmPct val="10000"/>
                                  </p:iterate>
                                  <p:childTnLst>
                                    <p:set>
                                      <p:cBhvr>
                                        <p:cTn id="87" dur="1" fill="hold">
                                          <p:stCondLst>
                                            <p:cond delay="0"/>
                                          </p:stCondLst>
                                        </p:cTn>
                                        <p:tgtEl>
                                          <p:spTgt spid="3">
                                            <p:txEl>
                                              <p:pRg st="8" end="8"/>
                                            </p:txEl>
                                          </p:spTgt>
                                        </p:tgtEl>
                                        <p:attrNameLst>
                                          <p:attrName>style.visibility</p:attrName>
                                        </p:attrNameLst>
                                      </p:cBhvr>
                                      <p:to>
                                        <p:strVal val="visible"/>
                                      </p:to>
                                    </p:set>
                                    <p:anim calcmode="lin" valueType="num">
                                      <p:cBhvr>
                                        <p:cTn id="88" dur="50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90" dur="50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3">
                                            <p:txEl>
                                              <p:pRg st="8" end="8"/>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41" presetClass="entr" presetSubtype="0" fill="hold" grpId="0" nodeType="clickEffect">
                                  <p:stCondLst>
                                    <p:cond delay="0"/>
                                  </p:stCondLst>
                                  <p:iterate type="lt">
                                    <p:tmPct val="10000"/>
                                  </p:iterate>
                                  <p:childTnLst>
                                    <p:set>
                                      <p:cBhvr>
                                        <p:cTn id="96" dur="1" fill="hold">
                                          <p:stCondLst>
                                            <p:cond delay="0"/>
                                          </p:stCondLst>
                                        </p:cTn>
                                        <p:tgtEl>
                                          <p:spTgt spid="3">
                                            <p:txEl>
                                              <p:pRg st="9" end="9"/>
                                            </p:txEl>
                                          </p:spTgt>
                                        </p:tgtEl>
                                        <p:attrNameLst>
                                          <p:attrName>style.visibility</p:attrName>
                                        </p:attrNameLst>
                                      </p:cBhvr>
                                      <p:to>
                                        <p:strVal val="visible"/>
                                      </p:to>
                                    </p:set>
                                    <p:anim calcmode="lin" valueType="num">
                                      <p:cBhvr>
                                        <p:cTn id="97" dur="500" fill="hold"/>
                                        <p:tgtEl>
                                          <p:spTgt spid="3">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3">
                                            <p:txEl>
                                              <p:pRg st="9" end="9"/>
                                            </p:txEl>
                                          </p:spTgt>
                                        </p:tgtEl>
                                        <p:attrNameLst>
                                          <p:attrName>ppt_y</p:attrName>
                                        </p:attrNameLst>
                                      </p:cBhvr>
                                      <p:tavLst>
                                        <p:tav tm="0">
                                          <p:val>
                                            <p:strVal val="#ppt_y"/>
                                          </p:val>
                                        </p:tav>
                                        <p:tav tm="100000">
                                          <p:val>
                                            <p:strVal val="#ppt_y"/>
                                          </p:val>
                                        </p:tav>
                                      </p:tavLst>
                                    </p:anim>
                                    <p:anim calcmode="lin" valueType="num">
                                      <p:cBhvr>
                                        <p:cTn id="99" dur="500" fill="hold"/>
                                        <p:tgtEl>
                                          <p:spTgt spid="3">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3">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Meeting Someone You Know Well</a:t>
            </a:r>
          </a:p>
        </p:txBody>
      </p:sp>
      <p:sp>
        <p:nvSpPr>
          <p:cNvPr id="3" name="Content Placeholder 2"/>
          <p:cNvSpPr>
            <a:spLocks noGrp="1"/>
          </p:cNvSpPr>
          <p:nvPr>
            <p:ph idx="1"/>
          </p:nvPr>
        </p:nvSpPr>
        <p:spPr>
          <a:xfrm>
            <a:off x="1120000" y="1504950"/>
            <a:ext cx="10233800" cy="5086349"/>
          </a:xfrm>
        </p:spPr>
        <p:txBody>
          <a:bodyPr>
            <a:normAutofit fontScale="85000" lnSpcReduction="10000"/>
          </a:bodyPr>
          <a:lstStyle/>
          <a:p>
            <a:pPr marL="0" indent="0">
              <a:buNone/>
            </a:pPr>
            <a:r>
              <a:rPr lang="en-US" dirty="0"/>
              <a:t>When meeting someone you know well, the greetings can be light and informal.  Whether you give them a handshake, a hug or a pat on the back depends on the person and how well you know them.  What would you say?</a:t>
            </a:r>
          </a:p>
          <a:p>
            <a:pPr marL="0" indent="0">
              <a:buNone/>
            </a:pPr>
            <a:r>
              <a:rPr lang="en-US" b="1" u="sng" dirty="0"/>
              <a:t>Greetings</a:t>
            </a:r>
            <a:r>
              <a:rPr lang="en-US" b="1" dirty="0"/>
              <a:t>:</a:t>
            </a:r>
            <a:r>
              <a:rPr lang="en-US" dirty="0"/>
              <a:t>						</a:t>
            </a:r>
            <a:r>
              <a:rPr lang="en-US" b="1" u="sng" dirty="0"/>
              <a:t>Correct Response</a:t>
            </a:r>
            <a:r>
              <a:rPr lang="en-US" b="1" dirty="0"/>
              <a:t>:</a:t>
            </a:r>
            <a:endParaRPr lang="en-US" b="1" u="sng" dirty="0"/>
          </a:p>
          <a:p>
            <a:pPr marL="0" indent="0">
              <a:buNone/>
            </a:pPr>
            <a:r>
              <a:rPr lang="en-US" dirty="0"/>
              <a:t>- “Hello, how are you doing?”</a:t>
            </a:r>
            <a:endParaRPr lang="en-US" b="1" dirty="0"/>
          </a:p>
          <a:p>
            <a:pPr marL="0" indent="0">
              <a:buNone/>
            </a:pPr>
            <a:r>
              <a:rPr lang="en-US" dirty="0"/>
              <a:t>- “Hi! How’s it going?”</a:t>
            </a:r>
          </a:p>
          <a:p>
            <a:pPr marL="0" indent="0">
              <a:buNone/>
            </a:pPr>
            <a:r>
              <a:rPr lang="en-US" dirty="0"/>
              <a:t>- “What’s up?”</a:t>
            </a:r>
          </a:p>
          <a:p>
            <a:pPr marL="0" indent="0">
              <a:buNone/>
            </a:pPr>
            <a:r>
              <a:rPr lang="en-US" dirty="0"/>
              <a:t>- “Hey, what’s going on?”</a:t>
            </a:r>
          </a:p>
          <a:p>
            <a:pPr marL="0" indent="0">
              <a:buNone/>
            </a:pPr>
            <a:endParaRPr lang="en-US" sz="1200" dirty="0"/>
          </a:p>
          <a:p>
            <a:pPr marL="0" indent="0">
              <a:buNone/>
            </a:pPr>
            <a:r>
              <a:rPr lang="en-US" b="1" u="sng" dirty="0"/>
              <a:t>Goodbyes</a:t>
            </a:r>
            <a:r>
              <a:rPr lang="en-US" b="1" dirty="0"/>
              <a:t>:</a:t>
            </a:r>
            <a:r>
              <a:rPr lang="en-US" dirty="0"/>
              <a:t>	“See you!”</a:t>
            </a:r>
            <a:endParaRPr lang="en-US" b="1" u="sng" dirty="0"/>
          </a:p>
          <a:p>
            <a:pPr marL="0" indent="0">
              <a:buNone/>
            </a:pPr>
            <a:r>
              <a:rPr lang="en-US" dirty="0"/>
              <a:t>		“Talk to you later!”</a:t>
            </a:r>
          </a:p>
          <a:p>
            <a:pPr marL="0" indent="0">
              <a:buNone/>
            </a:pPr>
            <a:r>
              <a:rPr lang="en-US" dirty="0"/>
              <a:t>		“Take care!”</a:t>
            </a:r>
          </a:p>
          <a:p>
            <a:pPr marL="0" indent="0">
              <a:buNone/>
            </a:pPr>
            <a:r>
              <a:rPr lang="en-US" dirty="0"/>
              <a:t>		“Catch you later!”</a:t>
            </a:r>
          </a:p>
        </p:txBody>
      </p:sp>
      <p:sp>
        <p:nvSpPr>
          <p:cNvPr id="4" name="TextBox 3"/>
          <p:cNvSpPr txBox="1"/>
          <p:nvPr/>
        </p:nvSpPr>
        <p:spPr>
          <a:xfrm>
            <a:off x="6080760" y="3063240"/>
            <a:ext cx="4681090" cy="492443"/>
          </a:xfrm>
          <a:prstGeom prst="rect">
            <a:avLst/>
          </a:prstGeom>
          <a:noFill/>
        </p:spPr>
        <p:txBody>
          <a:bodyPr wrap="none" rtlCol="0">
            <a:spAutoFit/>
          </a:bodyPr>
          <a:lstStyle/>
          <a:p>
            <a:r>
              <a:rPr lang="en-US" sz="2600" dirty="0">
                <a:solidFill>
                  <a:srgbClr val="FFC000"/>
                </a:solidFill>
              </a:rPr>
              <a:t>“I am doing fine (good or well).”</a:t>
            </a:r>
          </a:p>
        </p:txBody>
      </p:sp>
      <p:sp>
        <p:nvSpPr>
          <p:cNvPr id="5" name="TextBox 4"/>
          <p:cNvSpPr txBox="1"/>
          <p:nvPr/>
        </p:nvSpPr>
        <p:spPr>
          <a:xfrm>
            <a:off x="6084500" y="3478529"/>
            <a:ext cx="6149760" cy="492443"/>
          </a:xfrm>
          <a:prstGeom prst="rect">
            <a:avLst/>
          </a:prstGeom>
          <a:noFill/>
        </p:spPr>
        <p:txBody>
          <a:bodyPr wrap="none" rtlCol="0">
            <a:spAutoFit/>
          </a:bodyPr>
          <a:lstStyle/>
          <a:p>
            <a:r>
              <a:rPr lang="en-US" sz="2600">
                <a:solidFill>
                  <a:srgbClr val="FFC000"/>
                </a:solidFill>
              </a:rPr>
              <a:t>“It (everything) is going </a:t>
            </a:r>
            <a:r>
              <a:rPr lang="en-US" sz="2600" dirty="0">
                <a:solidFill>
                  <a:srgbClr val="FFC000"/>
                </a:solidFill>
              </a:rPr>
              <a:t>fine (good or well).”</a:t>
            </a:r>
          </a:p>
        </p:txBody>
      </p:sp>
      <p:sp>
        <p:nvSpPr>
          <p:cNvPr id="6" name="TextBox 5"/>
          <p:cNvSpPr txBox="1"/>
          <p:nvPr/>
        </p:nvSpPr>
        <p:spPr>
          <a:xfrm>
            <a:off x="6084500" y="3890009"/>
            <a:ext cx="4713021" cy="492443"/>
          </a:xfrm>
          <a:prstGeom prst="rect">
            <a:avLst/>
          </a:prstGeom>
          <a:noFill/>
        </p:spPr>
        <p:txBody>
          <a:bodyPr wrap="none" rtlCol="0">
            <a:spAutoFit/>
          </a:bodyPr>
          <a:lstStyle/>
          <a:p>
            <a:r>
              <a:rPr lang="en-US" sz="2600" dirty="0">
                <a:solidFill>
                  <a:srgbClr val="FFC000"/>
                </a:solidFill>
              </a:rPr>
              <a:t>“Not much. What’s up with you?”</a:t>
            </a:r>
          </a:p>
        </p:txBody>
      </p:sp>
      <p:sp>
        <p:nvSpPr>
          <p:cNvPr id="7" name="TextBox 6"/>
          <p:cNvSpPr txBox="1"/>
          <p:nvPr/>
        </p:nvSpPr>
        <p:spPr>
          <a:xfrm>
            <a:off x="6084500" y="4286249"/>
            <a:ext cx="1901483" cy="492443"/>
          </a:xfrm>
          <a:prstGeom prst="rect">
            <a:avLst/>
          </a:prstGeom>
          <a:noFill/>
        </p:spPr>
        <p:txBody>
          <a:bodyPr wrap="none" rtlCol="0">
            <a:spAutoFit/>
          </a:bodyPr>
          <a:lstStyle/>
          <a:p>
            <a:r>
              <a:rPr lang="en-US" sz="2600">
                <a:solidFill>
                  <a:srgbClr val="FFC000"/>
                </a:solidFill>
              </a:rPr>
              <a:t>“Not much.”</a:t>
            </a:r>
            <a:endParaRPr lang="en-US" sz="2600" dirty="0">
              <a:solidFill>
                <a:srgbClr val="FFC000"/>
              </a:solidFill>
            </a:endParaRPr>
          </a:p>
        </p:txBody>
      </p:sp>
    </p:spTree>
    <p:extLst>
      <p:ext uri="{BB962C8B-B14F-4D97-AF65-F5344CB8AC3E}">
        <p14:creationId xmlns:p14="http://schemas.microsoft.com/office/powerpoint/2010/main" val="2834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p:cTn id="16"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1" presetClass="entr" presetSubtype="0" fill="hold" grpId="0" nodeType="clickEffect">
                                  <p:stCondLst>
                                    <p:cond delay="0"/>
                                  </p:stCondLst>
                                  <p:iterate type="lt">
                                    <p:tmPct val="10000"/>
                                  </p:iterate>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4"/>
                                        </p:tgtEl>
                                        <p:attrNameLst>
                                          <p:attrName>ppt_y</p:attrName>
                                        </p:attrNameLst>
                                      </p:cBhvr>
                                      <p:tavLst>
                                        <p:tav tm="0">
                                          <p:val>
                                            <p:strVal val="#ppt_y"/>
                                          </p:val>
                                        </p:tav>
                                        <p:tav tm="100000">
                                          <p:val>
                                            <p:strVal val="#ppt_y"/>
                                          </p:val>
                                        </p:tav>
                                      </p:tavLst>
                                    </p:anim>
                                    <p:anim calcmode="lin" valueType="num">
                                      <p:cBhvr>
                                        <p:cTn id="3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41" presetClass="entr" presetSubtype="0" fill="hold" grpId="0" nodeType="clickEffect">
                                  <p:stCondLst>
                                    <p:cond delay="0"/>
                                  </p:stCondLst>
                                  <p:iterate type="lt">
                                    <p:tmPct val="1000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45"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1" presetClass="entr" presetSubtype="0" fill="hold" grpId="0" nodeType="clickEffect">
                                  <p:stCondLst>
                                    <p:cond delay="0"/>
                                  </p:stCondLst>
                                  <p:iterate type="lt">
                                    <p:tmPct val="10000"/>
                                  </p:iterate>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5"/>
                                        </p:tgtEl>
                                        <p:attrNameLst>
                                          <p:attrName>ppt_y</p:attrName>
                                        </p:attrNameLst>
                                      </p:cBhvr>
                                      <p:tavLst>
                                        <p:tav tm="0">
                                          <p:val>
                                            <p:strVal val="#ppt_y"/>
                                          </p:val>
                                        </p:tav>
                                        <p:tav tm="100000">
                                          <p:val>
                                            <p:strVal val="#ppt_y"/>
                                          </p:val>
                                        </p:tav>
                                      </p:tavLst>
                                    </p:anim>
                                    <p:anim calcmode="lin" valueType="num">
                                      <p:cBhvr>
                                        <p:cTn id="54"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5"/>
                                        </p:tgtEl>
                                      </p:cBhvr>
                                    </p:animEffect>
                                  </p:childTnLst>
                                </p:cTn>
                              </p:par>
                            </p:childTnLst>
                          </p:cTn>
                        </p:par>
                      </p:childTnLst>
                    </p:cTn>
                  </p:par>
                  <p:par>
                    <p:cTn id="57" fill="hold">
                      <p:stCondLst>
                        <p:cond delay="indefinite"/>
                      </p:stCondLst>
                      <p:childTnLst>
                        <p:par>
                          <p:cTn id="58" fill="hold">
                            <p:stCondLst>
                              <p:cond delay="0"/>
                            </p:stCondLst>
                            <p:childTnLst>
                              <p:par>
                                <p:cTn id="59" presetID="41" presetClass="entr" presetSubtype="0" fill="hold" grpId="0" nodeType="clickEffect">
                                  <p:stCondLst>
                                    <p:cond delay="0"/>
                                  </p:stCondLst>
                                  <p:iterate type="lt">
                                    <p:tmPct val="10000"/>
                                  </p:iterate>
                                  <p:childTnLst>
                                    <p:set>
                                      <p:cBhvr>
                                        <p:cTn id="60" dur="1" fill="hold">
                                          <p:stCondLst>
                                            <p:cond delay="0"/>
                                          </p:stCondLst>
                                        </p:cTn>
                                        <p:tgtEl>
                                          <p:spTgt spid="3">
                                            <p:txEl>
                                              <p:pRg st="4" end="4"/>
                                            </p:txEl>
                                          </p:spTgt>
                                        </p:tgtEl>
                                        <p:attrNameLst>
                                          <p:attrName>style.visibility</p:attrName>
                                        </p:attrNameLst>
                                      </p:cBhvr>
                                      <p:to>
                                        <p:strVal val="visible"/>
                                      </p:to>
                                    </p:set>
                                    <p:anim calcmode="lin" valueType="num">
                                      <p:cBhvr>
                                        <p:cTn id="61" dur="500" fill="hold"/>
                                        <p:tgtEl>
                                          <p:spTgt spid="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3">
                                            <p:txEl>
                                              <p:pRg st="4" end="4"/>
                                            </p:txEl>
                                          </p:spTgt>
                                        </p:tgtEl>
                                        <p:attrNameLst>
                                          <p:attrName>ppt_y</p:attrName>
                                        </p:attrNameLst>
                                      </p:cBhvr>
                                      <p:tavLst>
                                        <p:tav tm="0">
                                          <p:val>
                                            <p:strVal val="#ppt_y"/>
                                          </p:val>
                                        </p:tav>
                                        <p:tav tm="100000">
                                          <p:val>
                                            <p:strVal val="#ppt_y"/>
                                          </p:val>
                                        </p:tav>
                                      </p:tavLst>
                                    </p:anim>
                                    <p:anim calcmode="lin" valueType="num">
                                      <p:cBhvr>
                                        <p:cTn id="63" dur="500" fill="hold"/>
                                        <p:tgtEl>
                                          <p:spTgt spid="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3">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3">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41" presetClass="entr" presetSubtype="0" fill="hold" grpId="0" nodeType="clickEffect">
                                  <p:stCondLst>
                                    <p:cond delay="0"/>
                                  </p:stCondLst>
                                  <p:iterate type="lt">
                                    <p:tmPct val="10000"/>
                                  </p:iterate>
                                  <p:childTnLst>
                                    <p:set>
                                      <p:cBhvr>
                                        <p:cTn id="69" dur="1" fill="hold">
                                          <p:stCondLst>
                                            <p:cond delay="0"/>
                                          </p:stCondLst>
                                        </p:cTn>
                                        <p:tgtEl>
                                          <p:spTgt spid="6"/>
                                        </p:tgtEl>
                                        <p:attrNameLst>
                                          <p:attrName>style.visibility</p:attrName>
                                        </p:attrNameLst>
                                      </p:cBhvr>
                                      <p:to>
                                        <p:strVal val="visible"/>
                                      </p:to>
                                    </p:set>
                                    <p:anim calcmode="lin" valueType="num">
                                      <p:cBhvr>
                                        <p:cTn id="70"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6"/>
                                        </p:tgtEl>
                                        <p:attrNameLst>
                                          <p:attrName>ppt_y</p:attrName>
                                        </p:attrNameLst>
                                      </p:cBhvr>
                                      <p:tavLst>
                                        <p:tav tm="0">
                                          <p:val>
                                            <p:strVal val="#ppt_y"/>
                                          </p:val>
                                        </p:tav>
                                        <p:tav tm="100000">
                                          <p:val>
                                            <p:strVal val="#ppt_y"/>
                                          </p:val>
                                        </p:tav>
                                      </p:tavLst>
                                    </p:anim>
                                    <p:anim calcmode="lin" valueType="num">
                                      <p:cBhvr>
                                        <p:cTn id="72"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6"/>
                                        </p:tgtEl>
                                      </p:cBhvr>
                                    </p:animEffect>
                                  </p:childTnLst>
                                </p:cTn>
                              </p:par>
                            </p:childTnLst>
                          </p:cTn>
                        </p:par>
                      </p:childTnLst>
                    </p:cTn>
                  </p:par>
                  <p:par>
                    <p:cTn id="75" fill="hold">
                      <p:stCondLst>
                        <p:cond delay="indefinite"/>
                      </p:stCondLst>
                      <p:childTnLst>
                        <p:par>
                          <p:cTn id="76" fill="hold">
                            <p:stCondLst>
                              <p:cond delay="0"/>
                            </p:stCondLst>
                            <p:childTnLst>
                              <p:par>
                                <p:cTn id="77" presetID="41" presetClass="entr" presetSubtype="0" fill="hold" grpId="0" nodeType="clickEffect">
                                  <p:stCondLst>
                                    <p:cond delay="0"/>
                                  </p:stCondLst>
                                  <p:iterate type="lt">
                                    <p:tmPct val="10000"/>
                                  </p:iterate>
                                  <p:childTnLst>
                                    <p:set>
                                      <p:cBhvr>
                                        <p:cTn id="78" dur="1" fill="hold">
                                          <p:stCondLst>
                                            <p:cond delay="0"/>
                                          </p:stCondLst>
                                        </p:cTn>
                                        <p:tgtEl>
                                          <p:spTgt spid="3">
                                            <p:txEl>
                                              <p:pRg st="5" end="5"/>
                                            </p:txEl>
                                          </p:spTgt>
                                        </p:tgtEl>
                                        <p:attrNameLst>
                                          <p:attrName>style.visibility</p:attrName>
                                        </p:attrNameLst>
                                      </p:cBhvr>
                                      <p:to>
                                        <p:strVal val="visible"/>
                                      </p:to>
                                    </p:set>
                                    <p:anim calcmode="lin" valueType="num">
                                      <p:cBhvr>
                                        <p:cTn id="79" dur="500" fill="hold"/>
                                        <p:tgtEl>
                                          <p:spTgt spid="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3">
                                            <p:txEl>
                                              <p:pRg st="5" end="5"/>
                                            </p:txEl>
                                          </p:spTgt>
                                        </p:tgtEl>
                                        <p:attrNameLst>
                                          <p:attrName>ppt_y</p:attrName>
                                        </p:attrNameLst>
                                      </p:cBhvr>
                                      <p:tavLst>
                                        <p:tav tm="0">
                                          <p:val>
                                            <p:strVal val="#ppt_y"/>
                                          </p:val>
                                        </p:tav>
                                        <p:tav tm="100000">
                                          <p:val>
                                            <p:strVal val="#ppt_y"/>
                                          </p:val>
                                        </p:tav>
                                      </p:tavLst>
                                    </p:anim>
                                    <p:anim calcmode="lin" valueType="num">
                                      <p:cBhvr>
                                        <p:cTn id="81" dur="500" fill="hold"/>
                                        <p:tgtEl>
                                          <p:spTgt spid="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3">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3">
                                            <p:txEl>
                                              <p:pRg st="5" end="5"/>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41" presetClass="entr" presetSubtype="0" fill="hold" grpId="0" nodeType="clickEffect">
                                  <p:stCondLst>
                                    <p:cond delay="0"/>
                                  </p:stCondLst>
                                  <p:iterate type="lt">
                                    <p:tmPct val="10000"/>
                                  </p:iterate>
                                  <p:childTnLst>
                                    <p:set>
                                      <p:cBhvr>
                                        <p:cTn id="87" dur="1" fill="hold">
                                          <p:stCondLst>
                                            <p:cond delay="0"/>
                                          </p:stCondLst>
                                        </p:cTn>
                                        <p:tgtEl>
                                          <p:spTgt spid="7"/>
                                        </p:tgtEl>
                                        <p:attrNameLst>
                                          <p:attrName>style.visibility</p:attrName>
                                        </p:attrNameLst>
                                      </p:cBhvr>
                                      <p:to>
                                        <p:strVal val="visible"/>
                                      </p:to>
                                    </p:set>
                                    <p:anim calcmode="lin" valueType="num">
                                      <p:cBhvr>
                                        <p:cTn id="88"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7"/>
                                        </p:tgtEl>
                                        <p:attrNameLst>
                                          <p:attrName>ppt_y</p:attrName>
                                        </p:attrNameLst>
                                      </p:cBhvr>
                                      <p:tavLst>
                                        <p:tav tm="0">
                                          <p:val>
                                            <p:strVal val="#ppt_y"/>
                                          </p:val>
                                        </p:tav>
                                        <p:tav tm="100000">
                                          <p:val>
                                            <p:strVal val="#ppt_y"/>
                                          </p:val>
                                        </p:tav>
                                      </p:tavLst>
                                    </p:anim>
                                    <p:anim calcmode="lin" valueType="num">
                                      <p:cBhvr>
                                        <p:cTn id="90"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7"/>
                                        </p:tgtEl>
                                      </p:cBhvr>
                                    </p:animEffect>
                                  </p:childTnLst>
                                </p:cTn>
                              </p:par>
                            </p:childTnLst>
                          </p:cTn>
                        </p:par>
                      </p:childTnLst>
                    </p:cTn>
                  </p:par>
                  <p:par>
                    <p:cTn id="93" fill="hold">
                      <p:stCondLst>
                        <p:cond delay="indefinite"/>
                      </p:stCondLst>
                      <p:childTnLst>
                        <p:par>
                          <p:cTn id="94" fill="hold">
                            <p:stCondLst>
                              <p:cond delay="0"/>
                            </p:stCondLst>
                            <p:childTnLst>
                              <p:par>
                                <p:cTn id="95" presetID="41" presetClass="entr" presetSubtype="0" fill="hold" grpId="0" nodeType="clickEffect">
                                  <p:stCondLst>
                                    <p:cond delay="0"/>
                                  </p:stCondLst>
                                  <p:iterate type="lt">
                                    <p:tmPct val="10000"/>
                                  </p:iterate>
                                  <p:childTnLst>
                                    <p:set>
                                      <p:cBhvr>
                                        <p:cTn id="96" dur="1" fill="hold">
                                          <p:stCondLst>
                                            <p:cond delay="0"/>
                                          </p:stCondLst>
                                        </p:cTn>
                                        <p:tgtEl>
                                          <p:spTgt spid="3">
                                            <p:txEl>
                                              <p:pRg st="7" end="7"/>
                                            </p:txEl>
                                          </p:spTgt>
                                        </p:tgtEl>
                                        <p:attrNameLst>
                                          <p:attrName>style.visibility</p:attrName>
                                        </p:attrNameLst>
                                      </p:cBhvr>
                                      <p:to>
                                        <p:strVal val="visible"/>
                                      </p:to>
                                    </p:set>
                                    <p:anim calcmode="lin" valueType="num">
                                      <p:cBhvr>
                                        <p:cTn id="97" dur="500" fill="hold"/>
                                        <p:tgtEl>
                                          <p:spTgt spid="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3">
                                            <p:txEl>
                                              <p:pRg st="7" end="7"/>
                                            </p:txEl>
                                          </p:spTgt>
                                        </p:tgtEl>
                                        <p:attrNameLst>
                                          <p:attrName>ppt_y</p:attrName>
                                        </p:attrNameLst>
                                      </p:cBhvr>
                                      <p:tavLst>
                                        <p:tav tm="0">
                                          <p:val>
                                            <p:strVal val="#ppt_y"/>
                                          </p:val>
                                        </p:tav>
                                        <p:tav tm="100000">
                                          <p:val>
                                            <p:strVal val="#ppt_y"/>
                                          </p:val>
                                        </p:tav>
                                      </p:tavLst>
                                    </p:anim>
                                    <p:anim calcmode="lin" valueType="num">
                                      <p:cBhvr>
                                        <p:cTn id="99" dur="500" fill="hold"/>
                                        <p:tgtEl>
                                          <p:spTgt spid="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3">
                                            <p:txEl>
                                              <p:pRg st="7" end="7"/>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3">
                                            <p:txEl>
                                              <p:pRg st="7" end="7"/>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41" presetClass="entr" presetSubtype="0" fill="hold" grpId="0" nodeType="clickEffect">
                                  <p:stCondLst>
                                    <p:cond delay="0"/>
                                  </p:stCondLst>
                                  <p:iterate type="lt">
                                    <p:tmPct val="10000"/>
                                  </p:iterate>
                                  <p:childTnLst>
                                    <p:set>
                                      <p:cBhvr>
                                        <p:cTn id="105" dur="1" fill="hold">
                                          <p:stCondLst>
                                            <p:cond delay="0"/>
                                          </p:stCondLst>
                                        </p:cTn>
                                        <p:tgtEl>
                                          <p:spTgt spid="3">
                                            <p:txEl>
                                              <p:pRg st="8" end="8"/>
                                            </p:txEl>
                                          </p:spTgt>
                                        </p:tgtEl>
                                        <p:attrNameLst>
                                          <p:attrName>style.visibility</p:attrName>
                                        </p:attrNameLst>
                                      </p:cBhvr>
                                      <p:to>
                                        <p:strVal val="visible"/>
                                      </p:to>
                                    </p:set>
                                    <p:anim calcmode="lin" valueType="num">
                                      <p:cBhvr>
                                        <p:cTn id="106" dur="500" fill="hold"/>
                                        <p:tgtEl>
                                          <p:spTgt spid="3">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7" dur="500" fill="hold"/>
                                        <p:tgtEl>
                                          <p:spTgt spid="3">
                                            <p:txEl>
                                              <p:pRg st="8" end="8"/>
                                            </p:txEl>
                                          </p:spTgt>
                                        </p:tgtEl>
                                        <p:attrNameLst>
                                          <p:attrName>ppt_y</p:attrName>
                                        </p:attrNameLst>
                                      </p:cBhvr>
                                      <p:tavLst>
                                        <p:tav tm="0">
                                          <p:val>
                                            <p:strVal val="#ppt_y"/>
                                          </p:val>
                                        </p:tav>
                                        <p:tav tm="100000">
                                          <p:val>
                                            <p:strVal val="#ppt_y"/>
                                          </p:val>
                                        </p:tav>
                                      </p:tavLst>
                                    </p:anim>
                                    <p:anim calcmode="lin" valueType="num">
                                      <p:cBhvr>
                                        <p:cTn id="108" dur="500" fill="hold"/>
                                        <p:tgtEl>
                                          <p:spTgt spid="3">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9" dur="500" fill="hold"/>
                                        <p:tgtEl>
                                          <p:spTgt spid="3">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0" dur="500" tmFilter="0,0; .5, 1; 1, 1"/>
                                        <p:tgtEl>
                                          <p:spTgt spid="3">
                                            <p:txEl>
                                              <p:pRg st="8" end="8"/>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41" presetClass="entr" presetSubtype="0" fill="hold" grpId="0" nodeType="clickEffect">
                                  <p:stCondLst>
                                    <p:cond delay="0"/>
                                  </p:stCondLst>
                                  <p:iterate type="lt">
                                    <p:tmPct val="10000"/>
                                  </p:iterate>
                                  <p:childTnLst>
                                    <p:set>
                                      <p:cBhvr>
                                        <p:cTn id="114" dur="1" fill="hold">
                                          <p:stCondLst>
                                            <p:cond delay="0"/>
                                          </p:stCondLst>
                                        </p:cTn>
                                        <p:tgtEl>
                                          <p:spTgt spid="3">
                                            <p:txEl>
                                              <p:pRg st="9" end="9"/>
                                            </p:txEl>
                                          </p:spTgt>
                                        </p:tgtEl>
                                        <p:attrNameLst>
                                          <p:attrName>style.visibility</p:attrName>
                                        </p:attrNameLst>
                                      </p:cBhvr>
                                      <p:to>
                                        <p:strVal val="visible"/>
                                      </p:to>
                                    </p:set>
                                    <p:anim calcmode="lin" valueType="num">
                                      <p:cBhvr>
                                        <p:cTn id="115" dur="500" fill="hold"/>
                                        <p:tgtEl>
                                          <p:spTgt spid="3">
                                            <p:txEl>
                                              <p:pRg st="9" end="9"/>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6" dur="500" fill="hold"/>
                                        <p:tgtEl>
                                          <p:spTgt spid="3">
                                            <p:txEl>
                                              <p:pRg st="9" end="9"/>
                                            </p:txEl>
                                          </p:spTgt>
                                        </p:tgtEl>
                                        <p:attrNameLst>
                                          <p:attrName>ppt_y</p:attrName>
                                        </p:attrNameLst>
                                      </p:cBhvr>
                                      <p:tavLst>
                                        <p:tav tm="0">
                                          <p:val>
                                            <p:strVal val="#ppt_y"/>
                                          </p:val>
                                        </p:tav>
                                        <p:tav tm="100000">
                                          <p:val>
                                            <p:strVal val="#ppt_y"/>
                                          </p:val>
                                        </p:tav>
                                      </p:tavLst>
                                    </p:anim>
                                    <p:anim calcmode="lin" valueType="num">
                                      <p:cBhvr>
                                        <p:cTn id="117" dur="500" fill="hold"/>
                                        <p:tgtEl>
                                          <p:spTgt spid="3">
                                            <p:txEl>
                                              <p:pRg st="9" end="9"/>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18" dur="500" fill="hold"/>
                                        <p:tgtEl>
                                          <p:spTgt spid="3">
                                            <p:txEl>
                                              <p:pRg st="9" end="9"/>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9" dur="500" tmFilter="0,0; .5, 1; 1, 1"/>
                                        <p:tgtEl>
                                          <p:spTgt spid="3">
                                            <p:txEl>
                                              <p:pRg st="9" end="9"/>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41" presetClass="entr" presetSubtype="0" fill="hold" grpId="0" nodeType="clickEffect">
                                  <p:stCondLst>
                                    <p:cond delay="0"/>
                                  </p:stCondLst>
                                  <p:iterate type="lt">
                                    <p:tmPct val="10000"/>
                                  </p:iterate>
                                  <p:childTnLst>
                                    <p:set>
                                      <p:cBhvr>
                                        <p:cTn id="123" dur="1" fill="hold">
                                          <p:stCondLst>
                                            <p:cond delay="0"/>
                                          </p:stCondLst>
                                        </p:cTn>
                                        <p:tgtEl>
                                          <p:spTgt spid="3">
                                            <p:txEl>
                                              <p:pRg st="10" end="10"/>
                                            </p:txEl>
                                          </p:spTgt>
                                        </p:tgtEl>
                                        <p:attrNameLst>
                                          <p:attrName>style.visibility</p:attrName>
                                        </p:attrNameLst>
                                      </p:cBhvr>
                                      <p:to>
                                        <p:strVal val="visible"/>
                                      </p:to>
                                    </p:set>
                                    <p:anim calcmode="lin" valueType="num">
                                      <p:cBhvr>
                                        <p:cTn id="124" dur="500" fill="hold"/>
                                        <p:tgtEl>
                                          <p:spTgt spid="3">
                                            <p:txEl>
                                              <p:pRg st="10" end="1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5" dur="500" fill="hold"/>
                                        <p:tgtEl>
                                          <p:spTgt spid="3">
                                            <p:txEl>
                                              <p:pRg st="10" end="10"/>
                                            </p:txEl>
                                          </p:spTgt>
                                        </p:tgtEl>
                                        <p:attrNameLst>
                                          <p:attrName>ppt_y</p:attrName>
                                        </p:attrNameLst>
                                      </p:cBhvr>
                                      <p:tavLst>
                                        <p:tav tm="0">
                                          <p:val>
                                            <p:strVal val="#ppt_y"/>
                                          </p:val>
                                        </p:tav>
                                        <p:tav tm="100000">
                                          <p:val>
                                            <p:strVal val="#ppt_y"/>
                                          </p:val>
                                        </p:tav>
                                      </p:tavLst>
                                    </p:anim>
                                    <p:anim calcmode="lin" valueType="num">
                                      <p:cBhvr>
                                        <p:cTn id="126" dur="500" fill="hold"/>
                                        <p:tgtEl>
                                          <p:spTgt spid="3">
                                            <p:txEl>
                                              <p:pRg st="10" end="1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7" dur="500" fill="hold"/>
                                        <p:tgtEl>
                                          <p:spTgt spid="3">
                                            <p:txEl>
                                              <p:pRg st="10" end="1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28" dur="500" tmFilter="0,0; .5, 1; 1, 1"/>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Greeting Circle</a:t>
            </a:r>
          </a:p>
        </p:txBody>
      </p:sp>
      <p:sp>
        <p:nvSpPr>
          <p:cNvPr id="3" name="Content Placeholder 2"/>
          <p:cNvSpPr>
            <a:spLocks noGrp="1"/>
          </p:cNvSpPr>
          <p:nvPr>
            <p:ph idx="1"/>
          </p:nvPr>
        </p:nvSpPr>
        <p:spPr>
          <a:xfrm>
            <a:off x="1120000" y="1825625"/>
            <a:ext cx="10233800" cy="4351338"/>
          </a:xfrm>
        </p:spPr>
        <p:txBody>
          <a:bodyPr/>
          <a:lstStyle/>
          <a:p>
            <a:pPr marL="0" indent="0">
              <a:buNone/>
            </a:pPr>
            <a:r>
              <a:rPr lang="en-US" dirty="0"/>
              <a:t>Everyone stand up and head to the isles.  Half of the class will form a circle where they are facing out and the other half will form a circle around them facing in.  Practice shaking hands and greeting the person in front of you.  When the teacher says, 			      the outer circle will move clockwise two people 			      and greet them the same way.</a:t>
            </a:r>
          </a:p>
        </p:txBody>
      </p:sp>
      <p:pic>
        <p:nvPicPr>
          <p:cNvPr id="4" name="Picture 3"/>
          <p:cNvPicPr>
            <a:picLocks noChangeAspect="1"/>
          </p:cNvPicPr>
          <p:nvPr/>
        </p:nvPicPr>
        <p:blipFill>
          <a:blip r:embed="rId2"/>
          <a:stretch>
            <a:fillRect/>
          </a:stretch>
        </p:blipFill>
        <p:spPr>
          <a:xfrm>
            <a:off x="8303743" y="3113559"/>
            <a:ext cx="3272483" cy="3272483"/>
          </a:xfrm>
          <a:prstGeom prst="rect">
            <a:avLst/>
          </a:prstGeom>
          <a:effectLst>
            <a:softEdge rad="63500"/>
          </a:effectLst>
        </p:spPr>
      </p:pic>
    </p:spTree>
    <p:extLst>
      <p:ext uri="{BB962C8B-B14F-4D97-AF65-F5344CB8AC3E}">
        <p14:creationId xmlns:p14="http://schemas.microsoft.com/office/powerpoint/2010/main" val="2036974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normAutofit/>
          </a:bodyPr>
          <a:lstStyle/>
          <a:p>
            <a:pPr marL="514350" indent="-514350">
              <a:buAutoNum type="arabicPeriod"/>
            </a:pPr>
            <a:r>
              <a:rPr lang="en-US" sz="3200" dirty="0"/>
              <a:t>Bring 5 RMB to class if you have not yet.</a:t>
            </a:r>
          </a:p>
          <a:p>
            <a:pPr marL="514350" indent="-514350">
              <a:buAutoNum type="arabicPeriod"/>
            </a:pPr>
            <a:endParaRPr lang="en-US" sz="3200" dirty="0"/>
          </a:p>
          <a:p>
            <a:pPr marL="514350" indent="-514350">
              <a:buAutoNum type="arabicPeriod"/>
            </a:pPr>
            <a:r>
              <a:rPr lang="en-US" sz="3200" dirty="0"/>
              <a:t>Greet Mr. Rolfe and other foreign teachers with the </a:t>
            </a:r>
            <a:r>
              <a:rPr lang="en-US" sz="3200" b="1" i="1" dirty="0"/>
              <a:t>appropriate</a:t>
            </a:r>
            <a:r>
              <a:rPr lang="en-US" sz="3200" dirty="0"/>
              <a:t> greetings we have practiced whenever you see them on campus.</a:t>
            </a:r>
          </a:p>
          <a:p>
            <a:pPr marL="514350" indent="-514350">
              <a:buAutoNum type="arabicPeriod"/>
            </a:pPr>
            <a:r>
              <a:rPr lang="en-US" sz="3200" dirty="0"/>
              <a:t>Enjoy your </a:t>
            </a:r>
            <a:r>
              <a:rPr lang="en-US" sz="3200"/>
              <a:t>National Holiday!</a:t>
            </a:r>
            <a:endParaRPr lang="en-US" sz="3200" dirty="0"/>
          </a:p>
        </p:txBody>
      </p:sp>
    </p:spTree>
    <p:extLst>
      <p:ext uri="{BB962C8B-B14F-4D97-AF65-F5344CB8AC3E}">
        <p14:creationId xmlns:p14="http://schemas.microsoft.com/office/powerpoint/2010/main" val="25047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p:cTn id="16"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18"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 calcmode="lin" valueType="num">
                                      <p:cBhvr>
                                        <p:cTn id="27" dur="500" fill="hold"/>
                                        <p:tgtEl>
                                          <p:spTgt spid="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67752" y="2368061"/>
            <a:ext cx="6204290" cy="4332995"/>
          </a:xfrm>
          <a:prstGeom prst="rect">
            <a:avLst/>
          </a:prstGeom>
          <a:effectLst>
            <a:softEdge rad="241300"/>
          </a:effectLst>
        </p:spPr>
      </p:pic>
      <p:sp>
        <p:nvSpPr>
          <p:cNvPr id="2" name="Title 1"/>
          <p:cNvSpPr>
            <a:spLocks noGrp="1"/>
          </p:cNvSpPr>
          <p:nvPr>
            <p:ph type="title"/>
          </p:nvPr>
        </p:nvSpPr>
        <p:spPr>
          <a:xfrm>
            <a:off x="556848" y="884458"/>
            <a:ext cx="10204938" cy="5285402"/>
          </a:xfrm>
          <a:effectLst>
            <a:softEdge rad="304800"/>
          </a:effectLst>
        </p:spPr>
        <p:txBody>
          <a:bodyPr>
            <a:normAutofit/>
          </a:bodyPr>
          <a:lstStyle/>
          <a:p>
            <a:r>
              <a:rPr lang="en-US" dirty="0"/>
              <a:t>Put your cellphone on your desk where I can see it and only use it in class to look up </a:t>
            </a:r>
            <a:br>
              <a:rPr lang="en-US" dirty="0"/>
            </a:br>
            <a:r>
              <a:rPr lang="en-US" dirty="0"/>
              <a:t>something you </a:t>
            </a:r>
            <a:br>
              <a:rPr lang="en-US" dirty="0"/>
            </a:br>
            <a:r>
              <a:rPr lang="en-US"/>
              <a:t>don’t understand </a:t>
            </a:r>
            <a:br>
              <a:rPr lang="en-US"/>
            </a:br>
            <a:r>
              <a:rPr lang="en-US"/>
              <a:t>or to take a photo </a:t>
            </a:r>
            <a:br>
              <a:rPr lang="en-US"/>
            </a:br>
            <a:r>
              <a:rPr lang="en-US"/>
              <a:t>of ppt.</a:t>
            </a:r>
            <a:endParaRPr lang="en-US" dirty="0"/>
          </a:p>
        </p:txBody>
      </p:sp>
    </p:spTree>
    <p:extLst>
      <p:ext uri="{BB962C8B-B14F-4D97-AF65-F5344CB8AC3E}">
        <p14:creationId xmlns:p14="http://schemas.microsoft.com/office/powerpoint/2010/main" val="1442940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4985"/>
            <a:ext cx="10515600" cy="1325563"/>
          </a:xfrm>
        </p:spPr>
        <p:txBody>
          <a:bodyPr>
            <a:normAutofit fontScale="90000"/>
          </a:bodyPr>
          <a:lstStyle/>
          <a:p>
            <a:r>
              <a:rPr lang="en-US" dirty="0"/>
              <a:t>Take your information sheet out </a:t>
            </a:r>
            <a:r>
              <a:rPr lang="en-US"/>
              <a:t>and place it on your desk.</a:t>
            </a:r>
            <a:endParaRPr lang="en-US" dirty="0"/>
          </a:p>
        </p:txBody>
      </p:sp>
      <p:sp>
        <p:nvSpPr>
          <p:cNvPr id="3" name="Content Placeholder 2"/>
          <p:cNvSpPr>
            <a:spLocks noGrp="1"/>
          </p:cNvSpPr>
          <p:nvPr>
            <p:ph idx="1"/>
          </p:nvPr>
        </p:nvSpPr>
        <p:spPr>
          <a:xfrm>
            <a:off x="1120000" y="2050475"/>
            <a:ext cx="9868842" cy="512845"/>
          </a:xfrm>
        </p:spPr>
        <p:txBody>
          <a:bodyPr>
            <a:normAutofit/>
          </a:bodyPr>
          <a:lstStyle/>
          <a:p>
            <a:pPr marL="0" indent="0">
              <a:buNone/>
            </a:pPr>
            <a:r>
              <a:rPr lang="en-US" dirty="0"/>
              <a:t>1.  I will collect them from you one at a time.</a:t>
            </a:r>
          </a:p>
        </p:txBody>
      </p:sp>
      <p:sp>
        <p:nvSpPr>
          <p:cNvPr id="5" name="TextBox 4"/>
          <p:cNvSpPr txBox="1"/>
          <p:nvPr/>
        </p:nvSpPr>
        <p:spPr>
          <a:xfrm>
            <a:off x="1120000" y="3233595"/>
            <a:ext cx="9418084" cy="954107"/>
          </a:xfrm>
          <a:prstGeom prst="rect">
            <a:avLst/>
          </a:prstGeom>
          <a:noFill/>
        </p:spPr>
        <p:txBody>
          <a:bodyPr wrap="square" rtlCol="0">
            <a:spAutoFit/>
          </a:bodyPr>
          <a:lstStyle/>
          <a:p>
            <a:r>
              <a:rPr lang="en-US" sz="2800" dirty="0"/>
              <a:t>3.   Write your English name on the piece of paper with a thick 	marker.</a:t>
            </a:r>
          </a:p>
        </p:txBody>
      </p:sp>
      <p:sp>
        <p:nvSpPr>
          <p:cNvPr id="6" name="Content Placeholder 2"/>
          <p:cNvSpPr txBox="1">
            <a:spLocks/>
          </p:cNvSpPr>
          <p:nvPr/>
        </p:nvSpPr>
        <p:spPr>
          <a:xfrm>
            <a:off x="1120000" y="2645777"/>
            <a:ext cx="5700525" cy="512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2.  Fold a piece of paper in thirds.</a:t>
            </a:r>
          </a:p>
        </p:txBody>
      </p:sp>
      <p:pic>
        <p:nvPicPr>
          <p:cNvPr id="7" name="Picture 6"/>
          <p:cNvPicPr>
            <a:picLocks noChangeAspect="1"/>
          </p:cNvPicPr>
          <p:nvPr/>
        </p:nvPicPr>
        <p:blipFill>
          <a:blip r:embed="rId2"/>
          <a:stretch>
            <a:fillRect/>
          </a:stretch>
        </p:blipFill>
        <p:spPr>
          <a:xfrm>
            <a:off x="4670827" y="3873741"/>
            <a:ext cx="3768635" cy="2829289"/>
          </a:xfrm>
          <a:prstGeom prst="rect">
            <a:avLst/>
          </a:prstGeom>
        </p:spPr>
      </p:pic>
      <p:sp>
        <p:nvSpPr>
          <p:cNvPr id="8" name="TextBox 7"/>
          <p:cNvSpPr txBox="1"/>
          <p:nvPr/>
        </p:nvSpPr>
        <p:spPr>
          <a:xfrm>
            <a:off x="9081554" y="4262675"/>
            <a:ext cx="2149699" cy="461665"/>
          </a:xfrm>
          <a:prstGeom prst="rect">
            <a:avLst/>
          </a:prstGeom>
          <a:noFill/>
        </p:spPr>
        <p:txBody>
          <a:bodyPr wrap="square" rtlCol="0">
            <a:spAutoFit/>
          </a:bodyPr>
          <a:lstStyle/>
          <a:p>
            <a:r>
              <a:rPr lang="en-US" sz="2400" dirty="0"/>
              <a:t>English name</a:t>
            </a:r>
          </a:p>
        </p:txBody>
      </p:sp>
      <p:cxnSp>
        <p:nvCxnSpPr>
          <p:cNvPr id="9" name="Straight Arrow Connector 8"/>
          <p:cNvCxnSpPr/>
          <p:nvPr/>
        </p:nvCxnSpPr>
        <p:spPr>
          <a:xfrm flipH="1">
            <a:off x="6820525" y="4498989"/>
            <a:ext cx="2186080" cy="477745"/>
          </a:xfrm>
          <a:prstGeom prst="straightConnector1">
            <a:avLst/>
          </a:prstGeom>
          <a:ln w="1047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75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p:cTn id="16" dur="5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18" dur="5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xEl>
                                              <p:pRg st="0" end="0"/>
                                            </p:txEl>
                                          </p:spTgt>
                                        </p:tgtEl>
                                      </p:cBhvr>
                                    </p:animEffect>
                                  </p:childTnLst>
                                </p:cTn>
                              </p:par>
                            </p:childTnLst>
                          </p:cTn>
                        </p:par>
                        <p:par>
                          <p:cTn id="21" fill="hold">
                            <p:stCondLst>
                              <p:cond delay="1850"/>
                            </p:stCondLst>
                            <p:childTnLst>
                              <p:par>
                                <p:cTn id="22" presetID="5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1" presetClass="entr" presetSubtype="0" fill="hold" grpId="0" nodeType="clickEffect">
                                  <p:stCondLst>
                                    <p:cond delay="0"/>
                                  </p:stCondLst>
                                  <p:iterate type="lt">
                                    <p:tmPct val="10000"/>
                                  </p:iterate>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5"/>
                                        </p:tgtEl>
                                        <p:attrNameLst>
                                          <p:attrName>ppt_y</p:attrName>
                                        </p:attrNameLst>
                                      </p:cBhvr>
                                      <p:tavLst>
                                        <p:tav tm="0">
                                          <p:val>
                                            <p:strVal val="#ppt_y"/>
                                          </p:val>
                                        </p:tav>
                                        <p:tav tm="100000">
                                          <p:val>
                                            <p:strVal val="#ppt_y"/>
                                          </p:val>
                                        </p:tav>
                                      </p:tavLst>
                                    </p:anim>
                                    <p:anim calcmode="lin" valueType="num">
                                      <p:cBhvr>
                                        <p:cTn id="3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5"/>
                                        </p:tgtEl>
                                      </p:cBhvr>
                                    </p:animEffect>
                                  </p:childTnLst>
                                </p:cTn>
                              </p:par>
                            </p:childTnLst>
                          </p:cTn>
                        </p:par>
                        <p:par>
                          <p:cTn id="36" fill="hold">
                            <p:stCondLst>
                              <p:cond delay="3250"/>
                            </p:stCondLst>
                            <p:childTnLst>
                              <p:par>
                                <p:cTn id="37" presetID="1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ppt_x</p:attrName>
                                        </p:attrNameLst>
                                      </p:cBhvr>
                                      <p:tavLst>
                                        <p:tav tm="0">
                                          <p:val>
                                            <p:strVal val="#ppt_x-#ppt_w*1.125000"/>
                                          </p:val>
                                        </p:tav>
                                        <p:tav tm="100000">
                                          <p:val>
                                            <p:strVal val="#ppt_x"/>
                                          </p:val>
                                        </p:tav>
                                      </p:tavLst>
                                    </p:anim>
                                    <p:animEffect transition="in" filter="wipe(right)">
                                      <p:cBhvr>
                                        <p:cTn id="40" dur="500"/>
                                        <p:tgtEl>
                                          <p:spTgt spid="8"/>
                                        </p:tgtEl>
                                      </p:cBhvr>
                                    </p:animEffect>
                                  </p:childTnLst>
                                </p:cTn>
                              </p:par>
                            </p:childTnLst>
                          </p:cTn>
                        </p:par>
                        <p:par>
                          <p:cTn id="41" fill="hold">
                            <p:stCondLst>
                              <p:cond delay="3750"/>
                            </p:stCondLst>
                            <p:childTnLst>
                              <p:par>
                                <p:cTn id="42" presetID="22" presetClass="entr" presetSubtype="2"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right)">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build="p"/>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a:t>
            </a:r>
          </a:p>
        </p:txBody>
      </p:sp>
      <p:sp>
        <p:nvSpPr>
          <p:cNvPr id="3" name="Content Placeholder 2"/>
          <p:cNvSpPr>
            <a:spLocks noGrp="1"/>
          </p:cNvSpPr>
          <p:nvPr>
            <p:ph idx="1"/>
          </p:nvPr>
        </p:nvSpPr>
        <p:spPr>
          <a:xfrm>
            <a:off x="1120000" y="1505585"/>
            <a:ext cx="10233800" cy="4351338"/>
          </a:xfrm>
        </p:spPr>
        <p:txBody>
          <a:bodyPr>
            <a:normAutofit/>
          </a:bodyPr>
          <a:lstStyle/>
          <a:p>
            <a:pPr marL="0" indent="0">
              <a:buNone/>
            </a:pPr>
            <a:r>
              <a:rPr lang="en-US" sz="3600" dirty="0"/>
              <a:t>Every class I am teaching has been given a name that is to be used when corresponding with the teacher.  Your class name is….</a:t>
            </a:r>
          </a:p>
        </p:txBody>
      </p:sp>
      <p:pic>
        <p:nvPicPr>
          <p:cNvPr id="4" name="Picture 3"/>
          <p:cNvPicPr>
            <a:picLocks noChangeAspect="1"/>
          </p:cNvPicPr>
          <p:nvPr/>
        </p:nvPicPr>
        <p:blipFill>
          <a:blip r:embed="rId2"/>
          <a:stretch>
            <a:fillRect/>
          </a:stretch>
        </p:blipFill>
        <p:spPr>
          <a:xfrm>
            <a:off x="3285309" y="3185160"/>
            <a:ext cx="5786120" cy="3554204"/>
          </a:xfrm>
          <a:prstGeom prst="rect">
            <a:avLst/>
          </a:prstGeom>
          <a:effectLst>
            <a:softEdge rad="279400"/>
          </a:effectLst>
        </p:spPr>
      </p:pic>
      <p:sp>
        <p:nvSpPr>
          <p:cNvPr id="5" name="TextBox 4"/>
          <p:cNvSpPr txBox="1"/>
          <p:nvPr/>
        </p:nvSpPr>
        <p:spPr>
          <a:xfrm>
            <a:off x="6018027" y="2384203"/>
            <a:ext cx="2550698" cy="1107996"/>
          </a:xfrm>
          <a:prstGeom prst="rect">
            <a:avLst/>
          </a:prstGeom>
          <a:noFill/>
        </p:spPr>
        <p:txBody>
          <a:bodyPr wrap="none" rtlCol="0">
            <a:spAutoFit/>
          </a:bodyPr>
          <a:lstStyle/>
          <a:p>
            <a:r>
              <a:rPr lang="en-US" sz="6600" i="1" dirty="0">
                <a:solidFill>
                  <a:srgbClr val="FFC000"/>
                </a:solidFill>
              </a:rPr>
              <a:t>Beaver</a:t>
            </a:r>
          </a:p>
        </p:txBody>
      </p:sp>
    </p:spTree>
    <p:extLst>
      <p:ext uri="{BB962C8B-B14F-4D97-AF65-F5344CB8AC3E}">
        <p14:creationId xmlns:p14="http://schemas.microsoft.com/office/powerpoint/2010/main" val="66695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Wednesday 1:20 pm </a:t>
            </a:r>
            <a:br>
              <a:rPr lang="en-US" dirty="0"/>
            </a:br>
            <a:r>
              <a:rPr lang="en-US" dirty="0"/>
              <a:t>Principles in Leadership</a:t>
            </a:r>
          </a:p>
        </p:txBody>
      </p:sp>
      <p:sp>
        <p:nvSpPr>
          <p:cNvPr id="3" name="Content Placeholder 2"/>
          <p:cNvSpPr>
            <a:spLocks noGrp="1"/>
          </p:cNvSpPr>
          <p:nvPr>
            <p:ph idx="1"/>
          </p:nvPr>
        </p:nvSpPr>
        <p:spPr>
          <a:xfrm>
            <a:off x="1120000" y="1825625"/>
            <a:ext cx="7733055" cy="2483139"/>
          </a:xfrm>
        </p:spPr>
        <p:txBody>
          <a:bodyPr>
            <a:normAutofit/>
          </a:bodyPr>
          <a:lstStyle/>
          <a:p>
            <a:pPr marL="0" indent="0">
              <a:buNone/>
            </a:pPr>
            <a:r>
              <a:rPr lang="en-US" sz="6600" dirty="0"/>
              <a:t>Class </a:t>
            </a:r>
          </a:p>
          <a:p>
            <a:pPr marL="0" indent="0">
              <a:buNone/>
            </a:pPr>
            <a:r>
              <a:rPr lang="en-US" sz="6600" i="1" dirty="0">
                <a:solidFill>
                  <a:srgbClr val="FFC000"/>
                </a:solidFill>
              </a:rPr>
              <a:t>Beaver!</a:t>
            </a:r>
          </a:p>
        </p:txBody>
      </p:sp>
      <p:pic>
        <p:nvPicPr>
          <p:cNvPr id="5" name="Picture 4"/>
          <p:cNvPicPr>
            <a:picLocks noChangeAspect="1"/>
          </p:cNvPicPr>
          <p:nvPr/>
        </p:nvPicPr>
        <p:blipFill>
          <a:blip r:embed="rId2"/>
          <a:stretch>
            <a:fillRect/>
          </a:stretch>
        </p:blipFill>
        <p:spPr>
          <a:xfrm>
            <a:off x="4537493" y="1757811"/>
            <a:ext cx="6583153" cy="4942428"/>
          </a:xfrm>
          <a:prstGeom prst="rect">
            <a:avLst/>
          </a:prstGeom>
          <a:effectLst>
            <a:softEdge rad="76200"/>
          </a:effectLst>
        </p:spPr>
      </p:pic>
    </p:spTree>
    <p:extLst>
      <p:ext uri="{BB962C8B-B14F-4D97-AF65-F5344CB8AC3E}">
        <p14:creationId xmlns:p14="http://schemas.microsoft.com/office/powerpoint/2010/main" val="226134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a:t>
            </a:r>
          </a:p>
        </p:txBody>
      </p:sp>
      <p:sp>
        <p:nvSpPr>
          <p:cNvPr id="3" name="Content Placeholder 2"/>
          <p:cNvSpPr>
            <a:spLocks noGrp="1"/>
          </p:cNvSpPr>
          <p:nvPr>
            <p:ph idx="1"/>
          </p:nvPr>
        </p:nvSpPr>
        <p:spPr>
          <a:xfrm>
            <a:off x="1120000" y="1505585"/>
            <a:ext cx="10233800" cy="4351338"/>
          </a:xfrm>
        </p:spPr>
        <p:txBody>
          <a:bodyPr>
            <a:normAutofit/>
          </a:bodyPr>
          <a:lstStyle/>
          <a:p>
            <a:pPr marL="0" indent="0">
              <a:buNone/>
            </a:pPr>
            <a:r>
              <a:rPr lang="en-US" sz="3600" dirty="0"/>
              <a:t>Every class I am teaching has been given a name that is to be used when corresponding with the teacher.  Your class name is….</a:t>
            </a:r>
          </a:p>
        </p:txBody>
      </p:sp>
      <p:pic>
        <p:nvPicPr>
          <p:cNvPr id="4" name="Picture 3"/>
          <p:cNvPicPr>
            <a:picLocks noChangeAspect="1"/>
          </p:cNvPicPr>
          <p:nvPr/>
        </p:nvPicPr>
        <p:blipFill>
          <a:blip r:embed="rId2"/>
          <a:stretch>
            <a:fillRect/>
          </a:stretch>
        </p:blipFill>
        <p:spPr>
          <a:xfrm>
            <a:off x="3285309" y="3185160"/>
            <a:ext cx="5786120" cy="3554204"/>
          </a:xfrm>
          <a:prstGeom prst="rect">
            <a:avLst/>
          </a:prstGeom>
          <a:effectLst>
            <a:softEdge rad="279400"/>
          </a:effectLst>
        </p:spPr>
      </p:pic>
      <p:sp>
        <p:nvSpPr>
          <p:cNvPr id="5" name="TextBox 4"/>
          <p:cNvSpPr txBox="1"/>
          <p:nvPr/>
        </p:nvSpPr>
        <p:spPr>
          <a:xfrm>
            <a:off x="6018027" y="2384203"/>
            <a:ext cx="2408032" cy="1107996"/>
          </a:xfrm>
          <a:prstGeom prst="rect">
            <a:avLst/>
          </a:prstGeom>
          <a:noFill/>
        </p:spPr>
        <p:txBody>
          <a:bodyPr wrap="none" rtlCol="0">
            <a:spAutoFit/>
          </a:bodyPr>
          <a:lstStyle/>
          <a:p>
            <a:r>
              <a:rPr lang="en-US" sz="6600" i="1" dirty="0">
                <a:solidFill>
                  <a:srgbClr val="FFC000"/>
                </a:solidFill>
              </a:rPr>
              <a:t>Moose</a:t>
            </a:r>
          </a:p>
        </p:txBody>
      </p:sp>
    </p:spTree>
    <p:extLst>
      <p:ext uri="{BB962C8B-B14F-4D97-AF65-F5344CB8AC3E}">
        <p14:creationId xmlns:p14="http://schemas.microsoft.com/office/powerpoint/2010/main" val="67318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Friday 9:50 am </a:t>
            </a:r>
            <a:br>
              <a:rPr lang="en-US" dirty="0"/>
            </a:br>
            <a:r>
              <a:rPr lang="en-US" dirty="0"/>
              <a:t>Principles in Leadership</a:t>
            </a:r>
          </a:p>
        </p:txBody>
      </p:sp>
      <p:sp>
        <p:nvSpPr>
          <p:cNvPr id="3" name="Content Placeholder 2"/>
          <p:cNvSpPr>
            <a:spLocks noGrp="1"/>
          </p:cNvSpPr>
          <p:nvPr>
            <p:ph idx="1"/>
          </p:nvPr>
        </p:nvSpPr>
        <p:spPr>
          <a:xfrm>
            <a:off x="1120000" y="1825625"/>
            <a:ext cx="7733055" cy="2483139"/>
          </a:xfrm>
        </p:spPr>
        <p:txBody>
          <a:bodyPr>
            <a:normAutofit/>
          </a:bodyPr>
          <a:lstStyle/>
          <a:p>
            <a:pPr marL="0" indent="0">
              <a:buNone/>
            </a:pPr>
            <a:r>
              <a:rPr lang="en-US" sz="6600" dirty="0"/>
              <a:t>Class </a:t>
            </a:r>
          </a:p>
          <a:p>
            <a:pPr marL="0" indent="0">
              <a:buNone/>
            </a:pPr>
            <a:r>
              <a:rPr lang="en-US" sz="6600" i="1" dirty="0">
                <a:solidFill>
                  <a:srgbClr val="FFC000"/>
                </a:solidFill>
              </a:rPr>
              <a:t>Moose!</a:t>
            </a:r>
          </a:p>
        </p:txBody>
      </p:sp>
      <p:pic>
        <p:nvPicPr>
          <p:cNvPr id="6" name="Picture 5"/>
          <p:cNvPicPr>
            <a:picLocks noChangeAspect="1"/>
          </p:cNvPicPr>
          <p:nvPr/>
        </p:nvPicPr>
        <p:blipFill>
          <a:blip r:embed="rId2"/>
          <a:stretch>
            <a:fillRect/>
          </a:stretch>
        </p:blipFill>
        <p:spPr>
          <a:xfrm>
            <a:off x="4002658" y="1803399"/>
            <a:ext cx="7426624" cy="4951082"/>
          </a:xfrm>
          <a:prstGeom prst="rect">
            <a:avLst/>
          </a:prstGeom>
          <a:effectLst>
            <a:softEdge rad="63500"/>
          </a:effectLst>
        </p:spPr>
      </p:pic>
    </p:spTree>
    <p:extLst>
      <p:ext uri="{BB962C8B-B14F-4D97-AF65-F5344CB8AC3E}">
        <p14:creationId xmlns:p14="http://schemas.microsoft.com/office/powerpoint/2010/main" val="3585276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Name:</a:t>
            </a:r>
          </a:p>
        </p:txBody>
      </p:sp>
      <p:sp>
        <p:nvSpPr>
          <p:cNvPr id="3" name="Content Placeholder 2"/>
          <p:cNvSpPr>
            <a:spLocks noGrp="1"/>
          </p:cNvSpPr>
          <p:nvPr>
            <p:ph idx="1"/>
          </p:nvPr>
        </p:nvSpPr>
        <p:spPr>
          <a:xfrm>
            <a:off x="1120000" y="1505585"/>
            <a:ext cx="10233800" cy="4351338"/>
          </a:xfrm>
        </p:spPr>
        <p:txBody>
          <a:bodyPr>
            <a:normAutofit/>
          </a:bodyPr>
          <a:lstStyle/>
          <a:p>
            <a:pPr marL="0" indent="0">
              <a:buNone/>
            </a:pPr>
            <a:r>
              <a:rPr lang="en-US" sz="3600" dirty="0"/>
              <a:t>Every class I am teaching has been given a name that is to be used when corresponding with the teacher.  Your class name is….</a:t>
            </a:r>
          </a:p>
        </p:txBody>
      </p:sp>
      <p:pic>
        <p:nvPicPr>
          <p:cNvPr id="4" name="Picture 3"/>
          <p:cNvPicPr>
            <a:picLocks noChangeAspect="1"/>
          </p:cNvPicPr>
          <p:nvPr/>
        </p:nvPicPr>
        <p:blipFill>
          <a:blip r:embed="rId2"/>
          <a:stretch>
            <a:fillRect/>
          </a:stretch>
        </p:blipFill>
        <p:spPr>
          <a:xfrm>
            <a:off x="3285309" y="3185160"/>
            <a:ext cx="5786120" cy="3554204"/>
          </a:xfrm>
          <a:prstGeom prst="rect">
            <a:avLst/>
          </a:prstGeom>
          <a:effectLst>
            <a:softEdge rad="279400"/>
          </a:effectLst>
        </p:spPr>
      </p:pic>
      <p:sp>
        <p:nvSpPr>
          <p:cNvPr id="5" name="TextBox 4"/>
          <p:cNvSpPr txBox="1"/>
          <p:nvPr/>
        </p:nvSpPr>
        <p:spPr>
          <a:xfrm>
            <a:off x="6018027" y="2384203"/>
            <a:ext cx="3067250" cy="1107996"/>
          </a:xfrm>
          <a:prstGeom prst="rect">
            <a:avLst/>
          </a:prstGeom>
          <a:noFill/>
        </p:spPr>
        <p:txBody>
          <a:bodyPr wrap="none" rtlCol="0">
            <a:spAutoFit/>
          </a:bodyPr>
          <a:lstStyle/>
          <a:p>
            <a:r>
              <a:rPr lang="en-US" sz="6600" i="1" dirty="0">
                <a:solidFill>
                  <a:srgbClr val="FFC000"/>
                </a:solidFill>
              </a:rPr>
              <a:t>Raccoon</a:t>
            </a:r>
          </a:p>
        </p:txBody>
      </p:sp>
    </p:spTree>
    <p:extLst>
      <p:ext uri="{BB962C8B-B14F-4D97-AF65-F5344CB8AC3E}">
        <p14:creationId xmlns:p14="http://schemas.microsoft.com/office/powerpoint/2010/main" val="342022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2744</TotalTime>
  <Words>827</Words>
  <Application>Microsoft Macintosh PowerPoint</Application>
  <PresentationFormat>Widescreen</PresentationFormat>
  <Paragraphs>127</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Corbel</vt:lpstr>
      <vt:lpstr>Depth</vt:lpstr>
      <vt:lpstr>Principles in Leadership</vt:lpstr>
      <vt:lpstr>Principles in Leadership   Day 2</vt:lpstr>
      <vt:lpstr>Put your cellphone on your desk where I can see it and only use it in class to look up  something you  don’t understand  or to take a photo  of ppt.</vt:lpstr>
      <vt:lpstr>Take your information sheet out and place it on your desk.</vt:lpstr>
      <vt:lpstr>Class Name:</vt:lpstr>
      <vt:lpstr>Wednesday 1:20 pm  Principles in Leadership</vt:lpstr>
      <vt:lpstr>Class Name:</vt:lpstr>
      <vt:lpstr>Friday 9:50 am  Principles in Leadership</vt:lpstr>
      <vt:lpstr>Class Name:</vt:lpstr>
      <vt:lpstr>Friday 1:20 pm  Principles in Leadership</vt:lpstr>
      <vt:lpstr>Class Name:</vt:lpstr>
      <vt:lpstr>Friday 3:10 pm  Principles in Leadership</vt:lpstr>
      <vt:lpstr>Who You Are:</vt:lpstr>
      <vt:lpstr>Photos:</vt:lpstr>
      <vt:lpstr>FAQs (frequently asked questions):</vt:lpstr>
      <vt:lpstr>The Name Circle</vt:lpstr>
      <vt:lpstr>Let’s take a 5 minute break!</vt:lpstr>
      <vt:lpstr>Greetings</vt:lpstr>
      <vt:lpstr>Meeting someone for the first time</vt:lpstr>
      <vt:lpstr>First Impressions</vt:lpstr>
      <vt:lpstr>Body language</vt:lpstr>
      <vt:lpstr>Meeting Someone Again</vt:lpstr>
      <vt:lpstr>Meeting Someone You Know Well</vt:lpstr>
      <vt:lpstr>The Greeting Circle</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Freshman Oral</dc:title>
  <dc:creator>dan.rolfe@elic.org</dc:creator>
  <cp:lastModifiedBy>Dan Rolfe</cp:lastModifiedBy>
  <cp:revision>295</cp:revision>
  <cp:lastPrinted>2016-04-25T02:08:07Z</cp:lastPrinted>
  <dcterms:created xsi:type="dcterms:W3CDTF">2015-09-05T10:00:09Z</dcterms:created>
  <dcterms:modified xsi:type="dcterms:W3CDTF">2019-09-06T09:24:27Z</dcterms:modified>
</cp:coreProperties>
</file>